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62" r:id="rId4"/>
    <p:sldId id="258" r:id="rId5"/>
    <p:sldId id="320" r:id="rId6"/>
    <p:sldId id="321" r:id="rId7"/>
    <p:sldId id="293" r:id="rId8"/>
    <p:sldId id="322" r:id="rId9"/>
    <p:sldId id="280" r:id="rId10"/>
    <p:sldId id="273" r:id="rId11"/>
    <p:sldId id="295" r:id="rId12"/>
    <p:sldId id="261" r:id="rId13"/>
    <p:sldId id="318" r:id="rId14"/>
    <p:sldId id="323" r:id="rId15"/>
    <p:sldId id="325" r:id="rId16"/>
    <p:sldId id="324" r:id="rId17"/>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00"/>
    <a:srgbClr val="99CCFF"/>
    <a:srgbClr val="00FF00"/>
    <a:srgbClr val="FF0066"/>
    <a:srgbClr val="0033CC"/>
    <a:srgbClr val="66CC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78" autoAdjust="0"/>
    <p:restoredTop sz="95915" autoAdjust="0"/>
  </p:normalViewPr>
  <p:slideViewPr>
    <p:cSldViewPr>
      <p:cViewPr varScale="1">
        <p:scale>
          <a:sx n="69" d="100"/>
          <a:sy n="69" d="100"/>
        </p:scale>
        <p:origin x="1866"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852"/>
    </p:cViewPr>
  </p:sorterViewPr>
  <p:notesViewPr>
    <p:cSldViewPr>
      <p:cViewPr varScale="1">
        <p:scale>
          <a:sx n="51" d="100"/>
          <a:sy n="51" d="100"/>
        </p:scale>
        <p:origin x="-1920"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703"/>
          </a:xfrm>
          <a:prstGeom prst="rect">
            <a:avLst/>
          </a:prstGeom>
        </p:spPr>
        <p:txBody>
          <a:bodyPr vert="horz" lIns="90635" tIns="45318" rIns="90635" bIns="45318"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5703"/>
          </a:xfrm>
          <a:prstGeom prst="rect">
            <a:avLst/>
          </a:prstGeom>
        </p:spPr>
        <p:txBody>
          <a:bodyPr vert="horz" lIns="90635" tIns="45318" rIns="90635" bIns="45318" rtlCol="0"/>
          <a:lstStyle>
            <a:lvl1pPr algn="r">
              <a:defRPr sz="1200"/>
            </a:lvl1pPr>
          </a:lstStyle>
          <a:p>
            <a:fld id="{85A36C82-C7E2-4B91-AE74-0266E7C05CD2}" type="datetimeFigureOut">
              <a:rPr lang="en-US" smtClean="0"/>
              <a:pPr/>
              <a:t>6/11/2020</a:t>
            </a:fld>
            <a:endParaRPr lang="en-GB" dirty="0"/>
          </a:p>
        </p:txBody>
      </p:sp>
      <p:sp>
        <p:nvSpPr>
          <p:cNvPr id="4" name="Footer Placeholder 3"/>
          <p:cNvSpPr>
            <a:spLocks noGrp="1"/>
          </p:cNvSpPr>
          <p:nvPr>
            <p:ph type="ftr" sz="quarter" idx="2"/>
          </p:nvPr>
        </p:nvSpPr>
        <p:spPr>
          <a:xfrm>
            <a:off x="0" y="9429362"/>
            <a:ext cx="2945659" cy="495703"/>
          </a:xfrm>
          <a:prstGeom prst="rect">
            <a:avLst/>
          </a:prstGeom>
        </p:spPr>
        <p:txBody>
          <a:bodyPr vert="horz" lIns="90635" tIns="45318" rIns="90635" bIns="45318"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9362"/>
            <a:ext cx="2945659" cy="495703"/>
          </a:xfrm>
          <a:prstGeom prst="rect">
            <a:avLst/>
          </a:prstGeom>
        </p:spPr>
        <p:txBody>
          <a:bodyPr vert="horz" lIns="90635" tIns="45318" rIns="90635" bIns="45318" rtlCol="0" anchor="b"/>
          <a:lstStyle>
            <a:lvl1pPr algn="r">
              <a:defRPr sz="1200"/>
            </a:lvl1pPr>
          </a:lstStyle>
          <a:p>
            <a:fld id="{269EE4E9-F356-424C-9561-3D1FCDE5AFCF}" type="slidenum">
              <a:rPr lang="en-GB" smtClean="0"/>
              <a:pPr/>
              <a:t>‹#›</a:t>
            </a:fld>
            <a:endParaRPr lang="en-GB" dirty="0"/>
          </a:p>
        </p:txBody>
      </p:sp>
    </p:spTree>
    <p:extLst>
      <p:ext uri="{BB962C8B-B14F-4D97-AF65-F5344CB8AC3E}">
        <p14:creationId xmlns:p14="http://schemas.microsoft.com/office/powerpoint/2010/main" val="3580731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5659" cy="495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35" tIns="45318" rIns="90635" bIns="45318" numCol="1" anchor="t" anchorCtr="0" compatLnSpc="1">
            <a:prstTxWarp prst="textNoShape">
              <a:avLst/>
            </a:prstTxWarp>
          </a:bodyPr>
          <a:lstStyle>
            <a:lvl1pPr>
              <a:defRPr sz="1200"/>
            </a:lvl1pPr>
          </a:lstStyle>
          <a:p>
            <a:pPr>
              <a:defRPr/>
            </a:pPr>
            <a:endParaRPr lang="en-GB" dirty="0"/>
          </a:p>
        </p:txBody>
      </p:sp>
      <p:sp>
        <p:nvSpPr>
          <p:cNvPr id="20483" name="Rectangle 3"/>
          <p:cNvSpPr>
            <a:spLocks noGrp="1" noChangeArrowheads="1"/>
          </p:cNvSpPr>
          <p:nvPr>
            <p:ph type="dt" idx="1"/>
          </p:nvPr>
        </p:nvSpPr>
        <p:spPr bwMode="auto">
          <a:xfrm>
            <a:off x="3850443" y="0"/>
            <a:ext cx="2945659" cy="495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35" tIns="45318" rIns="90635" bIns="45318" numCol="1" anchor="t" anchorCtr="0" compatLnSpc="1">
            <a:prstTxWarp prst="textNoShape">
              <a:avLst/>
            </a:prstTxWarp>
          </a:bodyPr>
          <a:lstStyle>
            <a:lvl1pPr algn="r">
              <a:defRPr sz="1200"/>
            </a:lvl1pPr>
          </a:lstStyle>
          <a:p>
            <a:pPr>
              <a:defRPr/>
            </a:pPr>
            <a:endParaRPr lang="en-GB" dirty="0"/>
          </a:p>
        </p:txBody>
      </p:sp>
      <p:sp>
        <p:nvSpPr>
          <p:cNvPr id="30724"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p:spPr>
      </p:sp>
      <p:sp>
        <p:nvSpPr>
          <p:cNvPr id="20485" name="Rectangle 5"/>
          <p:cNvSpPr>
            <a:spLocks noGrp="1" noChangeArrowheads="1"/>
          </p:cNvSpPr>
          <p:nvPr>
            <p:ph type="body" sz="quarter" idx="3"/>
          </p:nvPr>
        </p:nvSpPr>
        <p:spPr bwMode="auto">
          <a:xfrm>
            <a:off x="679768" y="4714681"/>
            <a:ext cx="5438140" cy="4467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35" tIns="45318" rIns="90635" bIns="4531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486" name="Rectangle 6"/>
          <p:cNvSpPr>
            <a:spLocks noGrp="1" noChangeArrowheads="1"/>
          </p:cNvSpPr>
          <p:nvPr>
            <p:ph type="ftr" sz="quarter" idx="4"/>
          </p:nvPr>
        </p:nvSpPr>
        <p:spPr bwMode="auto">
          <a:xfrm>
            <a:off x="0" y="9429362"/>
            <a:ext cx="2945659" cy="495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35" tIns="45318" rIns="90635" bIns="45318" numCol="1" anchor="b" anchorCtr="0" compatLnSpc="1">
            <a:prstTxWarp prst="textNoShape">
              <a:avLst/>
            </a:prstTxWarp>
          </a:bodyPr>
          <a:lstStyle>
            <a:lvl1pPr>
              <a:defRPr sz="1200"/>
            </a:lvl1pPr>
          </a:lstStyle>
          <a:p>
            <a:pPr>
              <a:defRPr/>
            </a:pPr>
            <a:endParaRPr lang="en-GB" dirty="0"/>
          </a:p>
        </p:txBody>
      </p:sp>
      <p:sp>
        <p:nvSpPr>
          <p:cNvPr id="20487" name="Rectangle 7"/>
          <p:cNvSpPr>
            <a:spLocks noGrp="1" noChangeArrowheads="1"/>
          </p:cNvSpPr>
          <p:nvPr>
            <p:ph type="sldNum" sz="quarter" idx="5"/>
          </p:nvPr>
        </p:nvSpPr>
        <p:spPr bwMode="auto">
          <a:xfrm>
            <a:off x="3850443" y="9429362"/>
            <a:ext cx="2945659" cy="495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35" tIns="45318" rIns="90635" bIns="45318" numCol="1" anchor="b" anchorCtr="0" compatLnSpc="1">
            <a:prstTxWarp prst="textNoShape">
              <a:avLst/>
            </a:prstTxWarp>
          </a:bodyPr>
          <a:lstStyle>
            <a:lvl1pPr algn="r">
              <a:defRPr sz="1200"/>
            </a:lvl1pPr>
          </a:lstStyle>
          <a:p>
            <a:pPr>
              <a:defRPr/>
            </a:pPr>
            <a:fld id="{FE3B1E3D-311B-403D-9A6E-4389DC82240F}" type="slidenum">
              <a:rPr lang="en-GB"/>
              <a:pPr>
                <a:defRPr/>
              </a:pPr>
              <a:t>‹#›</a:t>
            </a:fld>
            <a:endParaRPr lang="en-GB" dirty="0"/>
          </a:p>
        </p:txBody>
      </p:sp>
    </p:spTree>
    <p:extLst>
      <p:ext uri="{BB962C8B-B14F-4D97-AF65-F5344CB8AC3E}">
        <p14:creationId xmlns:p14="http://schemas.microsoft.com/office/powerpoint/2010/main" val="24579902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pPr eaLnBrk="1" hangingPunct="1"/>
            <a:endParaRPr lang="en-US" dirty="0" smtClean="0"/>
          </a:p>
        </p:txBody>
      </p:sp>
      <p:sp>
        <p:nvSpPr>
          <p:cNvPr id="31748" name="Slide Number Placeholder 3"/>
          <p:cNvSpPr>
            <a:spLocks noGrp="1"/>
          </p:cNvSpPr>
          <p:nvPr>
            <p:ph type="sldNum" sz="quarter" idx="5"/>
          </p:nvPr>
        </p:nvSpPr>
        <p:spPr>
          <a:noFill/>
          <a:ln>
            <a:miter lim="800000"/>
            <a:headEnd/>
            <a:tailEnd/>
          </a:ln>
        </p:spPr>
        <p:txBody>
          <a:bodyPr/>
          <a:lstStyle/>
          <a:p>
            <a:fld id="{B686266D-2DAB-411C-95D9-5ED886CE89EE}" type="slidenum">
              <a:rPr lang="en-GB" smtClean="0"/>
              <a:pPr/>
              <a:t>1</a:t>
            </a:fld>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6A2EDAE-0520-49B5-A376-D31A42D29F4B}" type="slidenum">
              <a:rPr lang="en-GB" smtClean="0"/>
              <a:pPr/>
              <a:t>10</a:t>
            </a:fld>
            <a:endParaRPr lang="en-GB"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GB" smtClean="0"/>
              <a:t>Share ideas for how parents can support children’s play at home – refer to final page of parents/carers’ leaflet for further ideas.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fld id="{9E441444-CB19-4A1C-91AD-75E04B1F36E9}" type="slidenum">
              <a:rPr lang="en-GB" smtClean="0"/>
              <a:pPr/>
              <a:t>11</a:t>
            </a:fld>
            <a:endParaRPr lang="en-GB"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906357" y="4714681"/>
            <a:ext cx="4984962" cy="4467617"/>
          </a:xfrm>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miter lim="800000"/>
            <a:headEnd/>
            <a:tailEnd/>
          </a:ln>
        </p:spPr>
        <p:txBody>
          <a:bodyPr/>
          <a:lstStyle/>
          <a:p>
            <a:fld id="{A9D90B3E-A3BB-4B07-B812-653454F7B326}" type="slidenum">
              <a:rPr lang="en-GB" smtClean="0"/>
              <a:pPr/>
              <a:t>12</a:t>
            </a:fld>
            <a:endParaRPr lang="en-GB"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GB" smtClean="0"/>
              <a:t>Emphasise: Talk with children often – share family meals and special events and use them to model rich vocabulary and language use.</a:t>
            </a:r>
          </a:p>
          <a:p>
            <a:pPr eaLnBrk="1" hangingPunct="1"/>
            <a:r>
              <a:rPr lang="en-GB" smtClean="0"/>
              <a:t>Enjoy playing with language – share rhymes, riddles, songs, jokes.</a:t>
            </a:r>
          </a:p>
          <a:p>
            <a:pPr eaLnBrk="1" hangingPunct="1"/>
            <a:r>
              <a:rPr lang="en-GB" smtClean="0"/>
              <a:t>Use a variety of stories, factual books, activity books, nursery rhyme and poetry books:</a:t>
            </a:r>
          </a:p>
          <a:p>
            <a:pPr eaLnBrk="1" hangingPunct="1"/>
            <a:r>
              <a:rPr lang="en-GB" b="1" smtClean="0"/>
              <a:t>Read</a:t>
            </a:r>
            <a:r>
              <a:rPr lang="en-GB" smtClean="0"/>
              <a:t> with your child every day- anytime, anyplace, anywhere…make it fun!</a:t>
            </a:r>
          </a:p>
          <a:p>
            <a:pPr eaLnBrk="1" hangingPunct="1"/>
            <a:r>
              <a:rPr lang="en-GB" b="1" smtClean="0"/>
              <a:t>Take time</a:t>
            </a:r>
            <a:r>
              <a:rPr lang="en-GB" smtClean="0"/>
              <a:t> to look and talk about the pictures, title, author, etc.</a:t>
            </a:r>
          </a:p>
          <a:p>
            <a:pPr eaLnBrk="1" hangingPunct="1"/>
            <a:r>
              <a:rPr lang="en-GB" b="1" smtClean="0"/>
              <a:t>Encourage</a:t>
            </a:r>
            <a:r>
              <a:rPr lang="en-GB" smtClean="0"/>
              <a:t> your child to turn pages and to join in repeating phrases or words they recognise when they are at that stage.</a:t>
            </a:r>
          </a:p>
          <a:p>
            <a:pPr eaLnBrk="1" hangingPunct="1"/>
            <a:r>
              <a:rPr lang="en-GB" smtClean="0"/>
              <a:t>Make sure you </a:t>
            </a:r>
            <a:r>
              <a:rPr lang="en-GB" b="1" smtClean="0"/>
              <a:t>model </a:t>
            </a:r>
            <a:r>
              <a:rPr lang="en-GB" smtClean="0"/>
              <a:t>reading for pleasure.</a:t>
            </a:r>
          </a:p>
          <a:p>
            <a:pPr eaLnBrk="1" hangingPunct="1"/>
            <a:r>
              <a:rPr lang="en-GB" b="1" smtClean="0"/>
              <a:t>Read aloud</a:t>
            </a:r>
            <a:r>
              <a:rPr lang="en-GB" smtClean="0"/>
              <a:t> shopping lists, messages, birthday cards, shop signs.</a:t>
            </a:r>
          </a:p>
          <a:p>
            <a:pPr eaLnBrk="1" hangingPunct="1"/>
            <a:r>
              <a:rPr lang="en-GB" smtClean="0"/>
              <a:t>Provide a range of writing materials and encourage children to draw and write – model and involve them in authentic writing tasks.</a:t>
            </a:r>
          </a:p>
          <a:p>
            <a:pPr eaLnBrk="1" hangingPunct="1"/>
            <a:endParaRPr lang="en-GB" smtClean="0"/>
          </a:p>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E3B1E3D-311B-403D-9A6E-4389DC82240F}" type="slidenum">
              <a:rPr lang="en-GB" smtClean="0"/>
              <a:pPr>
                <a:defRPr/>
              </a:pPr>
              <a:t>13</a:t>
            </a:fld>
            <a:endParaRPr lang="en-GB" dirty="0"/>
          </a:p>
        </p:txBody>
      </p:sp>
    </p:spTree>
    <p:extLst>
      <p:ext uri="{BB962C8B-B14F-4D97-AF65-F5344CB8AC3E}">
        <p14:creationId xmlns:p14="http://schemas.microsoft.com/office/powerpoint/2010/main" val="554335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E3B1E3D-311B-403D-9A6E-4389DC82240F}" type="slidenum">
              <a:rPr lang="en-GB" smtClean="0"/>
              <a:pPr>
                <a:defRPr/>
              </a:pPr>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E3B1E3D-311B-403D-9A6E-4389DC82240F}" type="slidenum">
              <a:rPr lang="en-GB" smtClean="0"/>
              <a:pPr>
                <a:defRPr/>
              </a:pPr>
              <a:t>16</a:t>
            </a:fld>
            <a:endParaRPr lang="en-GB" dirty="0"/>
          </a:p>
        </p:txBody>
      </p:sp>
    </p:spTree>
    <p:extLst>
      <p:ext uri="{BB962C8B-B14F-4D97-AF65-F5344CB8AC3E}">
        <p14:creationId xmlns:p14="http://schemas.microsoft.com/office/powerpoint/2010/main" val="2202048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E3B1E3D-311B-403D-9A6E-4389DC82240F}" type="slidenum">
              <a:rPr lang="en-GB" smtClean="0"/>
              <a:pPr>
                <a:defRPr/>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C2BE618C-8ED8-4B6B-8226-69EFE653E806}" type="slidenum">
              <a:rPr lang="en-GB" smtClean="0"/>
              <a:pPr/>
              <a:t>3</a:t>
            </a:fld>
            <a:endParaRPr lang="en-GB"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GB" dirty="0" smtClean="0"/>
              <a:t>In the Foundation stage children are encouraged to develop independence, self-help skills and healthy lifestyle choices.</a:t>
            </a:r>
          </a:p>
          <a:p>
            <a:pPr eaLnBrk="1" hangingPunct="1"/>
            <a:r>
              <a:rPr lang="en-GB" dirty="0" smtClean="0"/>
              <a:t>Our Snack time is built into the school timetable and is an important part of the school day as it promotes personal development skills and encourages social interaction.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BB8ECCA5-A83C-4994-973C-EDC7F8115324}" type="slidenum">
              <a:rPr lang="en-GB" smtClean="0"/>
              <a:pPr/>
              <a:t>4</a:t>
            </a:fld>
            <a:endParaRPr lang="en-GB"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GB" dirty="0" smtClean="0"/>
              <a:t>Uniforms are available from Select </a:t>
            </a:r>
            <a:r>
              <a:rPr lang="en-GB" dirty="0" err="1" smtClean="0"/>
              <a:t>Schoolwear</a:t>
            </a:r>
            <a:r>
              <a:rPr lang="en-GB" dirty="0" smtClean="0"/>
              <a:t> – </a:t>
            </a:r>
            <a:r>
              <a:rPr lang="en-GB" dirty="0" err="1" smtClean="0"/>
              <a:t>Glendermot</a:t>
            </a:r>
            <a:r>
              <a:rPr lang="en-GB" dirty="0" smtClean="0"/>
              <a:t> Rd, Waterside and Ferguson</a:t>
            </a:r>
            <a:r>
              <a:rPr lang="en-GB" baseline="0" dirty="0" smtClean="0"/>
              <a:t> Fashions- Williams Street</a:t>
            </a:r>
            <a:r>
              <a:rPr lang="en-GB" dirty="0" smtClean="0"/>
              <a:t>. A school coat is also available, but not statutory.</a:t>
            </a:r>
          </a:p>
          <a:p>
            <a:pPr eaLnBrk="1" hangingPunct="1"/>
            <a:r>
              <a:rPr lang="en-GB" dirty="0" smtClean="0"/>
              <a:t>School ties and a school bag with the school crest are available for purchase at the school office. (School bag £4.00, tie £3.00)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Who</a:t>
            </a:r>
            <a:r>
              <a:rPr lang="en-GB" baseline="0" dirty="0" smtClean="0"/>
              <a:t> will be getting bus</a:t>
            </a:r>
          </a:p>
          <a:p>
            <a:endParaRPr lang="en-GB" baseline="0" dirty="0" smtClean="0"/>
          </a:p>
          <a:p>
            <a:r>
              <a:rPr lang="en-GB" baseline="0" dirty="0" smtClean="0"/>
              <a:t>Parents need to apply online</a:t>
            </a:r>
            <a:endParaRPr lang="en-GB" dirty="0"/>
          </a:p>
        </p:txBody>
      </p:sp>
      <p:sp>
        <p:nvSpPr>
          <p:cNvPr id="4" name="Slide Number Placeholder 3"/>
          <p:cNvSpPr>
            <a:spLocks noGrp="1"/>
          </p:cNvSpPr>
          <p:nvPr>
            <p:ph type="sldNum" sz="quarter" idx="10"/>
          </p:nvPr>
        </p:nvSpPr>
        <p:spPr/>
        <p:txBody>
          <a:bodyPr/>
          <a:lstStyle/>
          <a:p>
            <a:pPr>
              <a:defRPr/>
            </a:pPr>
            <a:fld id="{FE3B1E3D-311B-403D-9A6E-4389DC82240F}" type="slidenum">
              <a:rPr lang="en-GB" smtClean="0"/>
              <a:pPr>
                <a:defRPr/>
              </a:pPr>
              <a:t>5</a:t>
            </a:fld>
            <a:endParaRPr lang="en-GB" dirty="0"/>
          </a:p>
        </p:txBody>
      </p:sp>
    </p:spTree>
    <p:extLst>
      <p:ext uri="{BB962C8B-B14F-4D97-AF65-F5344CB8AC3E}">
        <p14:creationId xmlns:p14="http://schemas.microsoft.com/office/powerpoint/2010/main" val="1246265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Administer medication forms for inhaler and</a:t>
            </a:r>
            <a:r>
              <a:rPr lang="en-GB" baseline="0" dirty="0" smtClean="0"/>
              <a:t> </a:t>
            </a:r>
            <a:r>
              <a:rPr lang="en-GB" baseline="0" dirty="0" err="1" smtClean="0"/>
              <a:t>epi</a:t>
            </a:r>
            <a:r>
              <a:rPr lang="en-GB" baseline="0" dirty="0" smtClean="0"/>
              <a:t>-pen. Parents are made aware that if their child got their inhaler a form is filled out (time, date, dose given, any reactions)</a:t>
            </a:r>
          </a:p>
          <a:p>
            <a:endParaRPr lang="en-GB" baseline="0" dirty="0" smtClean="0"/>
          </a:p>
          <a:p>
            <a:r>
              <a:rPr lang="en-GB" baseline="0" dirty="0" smtClean="0"/>
              <a:t>It is the parents responsibility that medication is in date and also labelled. </a:t>
            </a:r>
          </a:p>
          <a:p>
            <a:endParaRPr lang="en-GB" baseline="0" dirty="0" smtClean="0"/>
          </a:p>
          <a:p>
            <a:r>
              <a:rPr lang="en-GB" baseline="0" dirty="0" smtClean="0"/>
              <a:t>Throughout the year let the school know of any changes to data capture form</a:t>
            </a:r>
          </a:p>
          <a:p>
            <a:endParaRPr lang="en-GB" baseline="0" dirty="0" smtClean="0"/>
          </a:p>
          <a:p>
            <a:r>
              <a:rPr lang="en-GB" baseline="0" dirty="0" smtClean="0"/>
              <a:t>Photographic consent</a:t>
            </a:r>
          </a:p>
        </p:txBody>
      </p:sp>
      <p:sp>
        <p:nvSpPr>
          <p:cNvPr id="4" name="Slide Number Placeholder 3"/>
          <p:cNvSpPr>
            <a:spLocks noGrp="1"/>
          </p:cNvSpPr>
          <p:nvPr>
            <p:ph type="sldNum" sz="quarter" idx="10"/>
          </p:nvPr>
        </p:nvSpPr>
        <p:spPr/>
        <p:txBody>
          <a:bodyPr/>
          <a:lstStyle/>
          <a:p>
            <a:pPr>
              <a:defRPr/>
            </a:pPr>
            <a:fld id="{FE3B1E3D-311B-403D-9A6E-4389DC82240F}" type="slidenum">
              <a:rPr lang="en-GB" smtClean="0"/>
              <a:pPr>
                <a:defRPr/>
              </a:pPr>
              <a:t>6</a:t>
            </a:fld>
            <a:endParaRPr lang="en-GB" dirty="0"/>
          </a:p>
        </p:txBody>
      </p:sp>
    </p:spTree>
    <p:extLst>
      <p:ext uri="{BB962C8B-B14F-4D97-AF65-F5344CB8AC3E}">
        <p14:creationId xmlns:p14="http://schemas.microsoft.com/office/powerpoint/2010/main" val="2973363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AFCB2E5A-C666-40AE-ABDB-D1592EEF7408}" type="slidenum">
              <a:rPr lang="en-GB" smtClean="0"/>
              <a:pPr/>
              <a:t>7</a:t>
            </a:fld>
            <a:endParaRPr lang="en-GB"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en-GB" smtClean="0"/>
              <a:t>The Foundation Stage Curriculum is built around six core learning areas plus RE (which is been agreed by the four main Christian Churches in NI and specified by the Department of Education).</a:t>
            </a:r>
          </a:p>
          <a:p>
            <a:pPr eaLnBrk="1" hangingPunct="1"/>
            <a:endParaRPr lang="en-GB" smtClean="0"/>
          </a:p>
          <a:p>
            <a:pPr eaLnBrk="1" hangingPunct="1"/>
            <a:r>
              <a:rPr lang="en-GB" smtClean="0"/>
              <a:t>The emphasis is on more flexible and integrated planning to best meet the needs and interests of the children.</a:t>
            </a:r>
          </a:p>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E3B1E3D-311B-403D-9A6E-4389DC82240F}" type="slidenum">
              <a:rPr lang="en-GB" smtClean="0"/>
              <a:pPr>
                <a:defRPr/>
              </a:pPr>
              <a:t>8</a:t>
            </a:fld>
            <a:endParaRPr lang="en-GB" dirty="0"/>
          </a:p>
        </p:txBody>
      </p:sp>
    </p:spTree>
    <p:extLst>
      <p:ext uri="{BB962C8B-B14F-4D97-AF65-F5344CB8AC3E}">
        <p14:creationId xmlns:p14="http://schemas.microsoft.com/office/powerpoint/2010/main" val="700768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FE3B1E3D-311B-403D-9A6E-4389DC82240F}" type="slidenum">
              <a:rPr lang="en-GB" smtClean="0"/>
              <a:pPr>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8B3D098-6F9F-433C-B953-5C26E57DE69D}"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11D8DAC-B246-44EF-813F-86EFD6DA2140}"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F10C73BB-BF82-44D8-9D47-7BED8AEB274A}"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C1BA7F35-AF26-4057-A6DE-1C6613B7C220}" type="slidenum">
              <a:rPr lang="en-GB"/>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pPr lvl="0"/>
            <a:endParaRPr lang="en-GB" noProof="0" dirty="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04BC04E2-EDBC-4EF4-A046-BF176C842113}" type="slidenum">
              <a:rPr lang="en-GB"/>
              <a:pPr>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981200"/>
            <a:ext cx="3810000" cy="4114800"/>
          </a:xfrm>
        </p:spPr>
        <p:txBody>
          <a:bodyPr/>
          <a:lstStyle/>
          <a:p>
            <a:pPr lvl="0"/>
            <a:endParaRPr lang="en-GB"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59E69EB7-072A-47F1-8043-92C751AE5248}" type="slidenum">
              <a:rPr lang="en-GB"/>
              <a:pPr>
                <a:defRPr/>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8" name="Rectangle 6"/>
          <p:cNvSpPr>
            <a:spLocks noGrp="1" noChangeArrowheads="1"/>
          </p:cNvSpPr>
          <p:nvPr>
            <p:ph type="sldNum" sz="quarter" idx="12"/>
          </p:nvPr>
        </p:nvSpPr>
        <p:spPr>
          <a:ln/>
        </p:spPr>
        <p:txBody>
          <a:bodyPr/>
          <a:lstStyle>
            <a:lvl1pPr>
              <a:defRPr/>
            </a:lvl1pPr>
          </a:lstStyle>
          <a:p>
            <a:pPr>
              <a:defRPr/>
            </a:pPr>
            <a:fld id="{4AE3FDB7-7854-4624-A357-58EB0A3F89C2}"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A9A0E3AD-23A3-4BFF-B444-9C8D3B8809B2}"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0A65892E-C1D2-4749-B8AA-B1BE73ED3BC8}"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FBDE1105-D2AD-44FB-905F-0B87E43A36AF}"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06CA05FF-A6C8-4E32-93E0-764FA7105775}"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D495F37D-940D-4EC3-BC5C-4EE1A8F251AC}"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7D19FA05-3160-4BB4-91DE-C572A9040E08}"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A8101EA-7D84-408E-8F72-5B9215CCEF0F}"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23B03F4B-CB1D-47E5-8BF2-CEC1A37D36D7}"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DDB4B18D-0797-4E5F-9335-18C8C4AC2C39}"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Or8KOlffTAhVF1BoKHX-zAk4QjRwIBw&amp;url=http://mama.pigy.cz/hraj-si-a-pomahej-s-jonaskem/&amp;psig=AFQjCNGMCFzkKytNaqv39FVc-fYKonyukg&amp;ust=1495118607638903"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304800"/>
            <a:ext cx="7772400" cy="1611313"/>
          </a:xfrm>
        </p:spPr>
        <p:txBody>
          <a:bodyPr/>
          <a:lstStyle/>
          <a:p>
            <a:pPr eaLnBrk="1" hangingPunct="1"/>
            <a:r>
              <a:rPr lang="en-GB" sz="4800" b="1" i="1" dirty="0" smtClean="0">
                <a:solidFill>
                  <a:srgbClr val="FFFF00"/>
                </a:solidFill>
              </a:rPr>
              <a:t> </a:t>
            </a:r>
            <a:r>
              <a:rPr lang="en-GB" b="1" i="1" dirty="0" smtClean="0">
                <a:solidFill>
                  <a:srgbClr val="FFFF00"/>
                </a:solidFill>
              </a:rPr>
              <a:t>Welcome to </a:t>
            </a:r>
            <a:br>
              <a:rPr lang="en-GB" b="1" i="1" dirty="0" smtClean="0">
                <a:solidFill>
                  <a:srgbClr val="FFFF00"/>
                </a:solidFill>
              </a:rPr>
            </a:br>
            <a:r>
              <a:rPr lang="en-GB" b="1" i="1" dirty="0" smtClean="0">
                <a:solidFill>
                  <a:srgbClr val="FFFF00"/>
                </a:solidFill>
              </a:rPr>
              <a:t>St. Mary’s P.S. Altinure</a:t>
            </a:r>
            <a:endParaRPr lang="en-GB" sz="4800" b="1" i="1" dirty="0" smtClean="0">
              <a:solidFill>
                <a:srgbClr val="FFFF00"/>
              </a:solidFill>
            </a:endParaRPr>
          </a:p>
        </p:txBody>
      </p:sp>
      <p:pic>
        <p:nvPicPr>
          <p:cNvPr id="2052" name="Picture 6" descr="crest 1"/>
          <p:cNvPicPr>
            <a:picLocks noChangeAspect="1" noChangeArrowheads="1"/>
          </p:cNvPicPr>
          <p:nvPr/>
        </p:nvPicPr>
        <p:blipFill>
          <a:blip r:embed="rId3" cstate="print"/>
          <a:srcRect/>
          <a:stretch>
            <a:fillRect/>
          </a:stretch>
        </p:blipFill>
        <p:spPr bwMode="auto">
          <a:xfrm>
            <a:off x="2871428" y="2132856"/>
            <a:ext cx="3096344" cy="2423538"/>
          </a:xfrm>
          <a:prstGeom prst="rect">
            <a:avLst/>
          </a:prstGeom>
          <a:noFill/>
          <a:ln w="76200">
            <a:solidFill>
              <a:srgbClr val="FFFF00"/>
            </a:solidFill>
            <a:miter lim="800000"/>
            <a:headEnd/>
            <a:tailEnd/>
          </a:ln>
        </p:spPr>
      </p:pic>
      <p:sp>
        <p:nvSpPr>
          <p:cNvPr id="2" name="TextBox 1"/>
          <p:cNvSpPr txBox="1"/>
          <p:nvPr/>
        </p:nvSpPr>
        <p:spPr>
          <a:xfrm>
            <a:off x="971600" y="4752601"/>
            <a:ext cx="7118176" cy="1938992"/>
          </a:xfrm>
          <a:prstGeom prst="rect">
            <a:avLst/>
          </a:prstGeom>
          <a:noFill/>
        </p:spPr>
        <p:txBody>
          <a:bodyPr wrap="square" rtlCol="0">
            <a:spAutoFit/>
          </a:bodyPr>
          <a:lstStyle/>
          <a:p>
            <a:r>
              <a:rPr lang="en-GB" sz="2000" i="1" dirty="0" smtClean="0">
                <a:solidFill>
                  <a:srgbClr val="FFFF66"/>
                </a:solidFill>
              </a:rPr>
              <a:t>Usually, we would discuss this </a:t>
            </a:r>
            <a:r>
              <a:rPr lang="en-GB" sz="2000" i="1" dirty="0" err="1" smtClean="0">
                <a:solidFill>
                  <a:srgbClr val="FFFF66"/>
                </a:solidFill>
              </a:rPr>
              <a:t>powerpoint</a:t>
            </a:r>
            <a:r>
              <a:rPr lang="en-GB" sz="2000" i="1" dirty="0" smtClean="0">
                <a:solidFill>
                  <a:srgbClr val="FFFF66"/>
                </a:solidFill>
              </a:rPr>
              <a:t> at an Induction meeting with our Year 1 parents. This year, we ask you as parents to read through this information at home. We hope it helps inform you! If you have any issues or concerns, please contact Mrs Redmond via reception (02877781384) or by email. We look forward to meeting you and your children soon. Stay safe!</a:t>
            </a:r>
            <a:endParaRPr lang="en-GB" sz="2000" i="1" dirty="0">
              <a:solidFill>
                <a:srgbClr val="FFFF66"/>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260350"/>
            <a:ext cx="9144000" cy="596882"/>
          </a:xfrm>
          <a:extLst>
            <a:ext uri="{909E8E84-426E-40DD-AFC4-6F175D3DCCD1}">
              <a14:hiddenFill xmlns:a14="http://schemas.microsoft.com/office/drawing/2010/main">
                <a:solidFill>
                  <a:srgbClr val="FFCC00"/>
                </a:solidFill>
              </a14:hiddenFill>
            </a:ext>
          </a:extLst>
        </p:spPr>
        <p:txBody>
          <a:bodyPr/>
          <a:lstStyle/>
          <a:p>
            <a:pPr eaLnBrk="1" hangingPunct="1">
              <a:defRPr/>
            </a:pPr>
            <a:r>
              <a:rPr lang="en-GB" sz="3200" b="1" smtClean="0">
                <a:solidFill>
                  <a:srgbClr val="FFFF00"/>
                </a:solidFill>
                <a:effectLst>
                  <a:outerShdw blurRad="38100" dist="38100" dir="2700000" algn="tl">
                    <a:srgbClr val="000000"/>
                  </a:outerShdw>
                </a:effectLst>
                <a:latin typeface="SassoonPrimaryInfant" pitchFamily="2" charset="0"/>
              </a:rPr>
              <a:t>How can I help my child learn through play?</a:t>
            </a:r>
          </a:p>
        </p:txBody>
      </p:sp>
      <p:sp>
        <p:nvSpPr>
          <p:cNvPr id="10243" name="Rectangle 3"/>
          <p:cNvSpPr>
            <a:spLocks noGrp="1" noChangeArrowheads="1"/>
          </p:cNvSpPr>
          <p:nvPr>
            <p:ph type="body" sz="half" idx="1"/>
          </p:nvPr>
        </p:nvSpPr>
        <p:spPr>
          <a:xfrm>
            <a:off x="179388" y="714357"/>
            <a:ext cx="5328716" cy="4946891"/>
          </a:xfrm>
        </p:spPr>
        <p:txBody>
          <a:bodyPr/>
          <a:lstStyle/>
          <a:p>
            <a:pPr lvl="1" algn="ctr" eaLnBrk="1" hangingPunct="1">
              <a:lnSpc>
                <a:spcPct val="90000"/>
              </a:lnSpc>
              <a:buClr>
                <a:schemeClr val="tx1"/>
              </a:buClr>
              <a:buNone/>
            </a:pPr>
            <a:r>
              <a:rPr lang="en-GB" dirty="0" smtClean="0">
                <a:solidFill>
                  <a:srgbClr val="FFFF00"/>
                </a:solidFill>
                <a:latin typeface="SassoonPrimaryInfant" pitchFamily="2" charset="0"/>
              </a:rPr>
              <a:t>Have fun – be an ‘</a:t>
            </a:r>
            <a:r>
              <a:rPr lang="en-GB" dirty="0" err="1" smtClean="0">
                <a:solidFill>
                  <a:srgbClr val="FFFF00"/>
                </a:solidFill>
                <a:latin typeface="SassoonPrimaryInfant" pitchFamily="2" charset="0"/>
              </a:rPr>
              <a:t>eejit</a:t>
            </a:r>
            <a:r>
              <a:rPr lang="en-GB" dirty="0" smtClean="0">
                <a:solidFill>
                  <a:srgbClr val="FFFF00"/>
                </a:solidFill>
                <a:latin typeface="SassoonPrimaryInfant" pitchFamily="2" charset="0"/>
              </a:rPr>
              <a:t>’!</a:t>
            </a:r>
          </a:p>
          <a:p>
            <a:pPr lvl="1" algn="ctr" eaLnBrk="1" hangingPunct="1">
              <a:lnSpc>
                <a:spcPct val="90000"/>
              </a:lnSpc>
              <a:buClr>
                <a:schemeClr val="tx1"/>
              </a:buClr>
              <a:buNone/>
            </a:pPr>
            <a:endParaRPr lang="en-GB" dirty="0" smtClean="0">
              <a:solidFill>
                <a:srgbClr val="FFFF00"/>
              </a:solidFill>
              <a:latin typeface="SassoonPrimaryInfant" pitchFamily="2" charset="0"/>
            </a:endParaRPr>
          </a:p>
          <a:p>
            <a:pPr eaLnBrk="1" hangingPunct="1">
              <a:lnSpc>
                <a:spcPct val="90000"/>
              </a:lnSpc>
              <a:buClr>
                <a:schemeClr val="tx1"/>
              </a:buClr>
            </a:pPr>
            <a:r>
              <a:rPr lang="en-GB" sz="2400" dirty="0" smtClean="0">
                <a:solidFill>
                  <a:srgbClr val="FFFF00"/>
                </a:solidFill>
                <a:latin typeface="SassoonPrimaryInfant" pitchFamily="2" charset="0"/>
              </a:rPr>
              <a:t>Encourage all kinds of play.</a:t>
            </a:r>
          </a:p>
          <a:p>
            <a:pPr eaLnBrk="1" hangingPunct="1">
              <a:lnSpc>
                <a:spcPct val="90000"/>
              </a:lnSpc>
              <a:buClr>
                <a:schemeClr val="tx1"/>
              </a:buClr>
            </a:pPr>
            <a:r>
              <a:rPr lang="en-GB" sz="2400" dirty="0" smtClean="0">
                <a:solidFill>
                  <a:srgbClr val="FFFF00"/>
                </a:solidFill>
                <a:latin typeface="SassoonPrimaryInfant" pitchFamily="2" charset="0"/>
              </a:rPr>
              <a:t>Talk to your child.</a:t>
            </a:r>
          </a:p>
          <a:p>
            <a:pPr eaLnBrk="1" hangingPunct="1">
              <a:lnSpc>
                <a:spcPct val="90000"/>
              </a:lnSpc>
              <a:buClr>
                <a:schemeClr val="tx1"/>
              </a:buClr>
            </a:pPr>
            <a:r>
              <a:rPr lang="en-GB" sz="2400" dirty="0" smtClean="0">
                <a:solidFill>
                  <a:srgbClr val="FFFF00"/>
                </a:solidFill>
                <a:latin typeface="SassoonPrimaryInfant" pitchFamily="2" charset="0"/>
              </a:rPr>
              <a:t>Read and ‘rhyme’ with your child every day.</a:t>
            </a:r>
          </a:p>
          <a:p>
            <a:pPr eaLnBrk="1" hangingPunct="1">
              <a:lnSpc>
                <a:spcPct val="90000"/>
              </a:lnSpc>
              <a:buClr>
                <a:schemeClr val="tx1"/>
              </a:buClr>
            </a:pPr>
            <a:r>
              <a:rPr lang="en-GB" sz="2400" dirty="0" smtClean="0">
                <a:solidFill>
                  <a:srgbClr val="FFFF00"/>
                </a:solidFill>
                <a:latin typeface="SassoonPrimaryInfant" pitchFamily="2" charset="0"/>
              </a:rPr>
              <a:t>Remember daily routines are loaded with learning potential.</a:t>
            </a:r>
          </a:p>
          <a:p>
            <a:pPr eaLnBrk="1" hangingPunct="1">
              <a:lnSpc>
                <a:spcPct val="90000"/>
              </a:lnSpc>
              <a:buClr>
                <a:schemeClr val="tx1"/>
              </a:buClr>
            </a:pPr>
            <a:r>
              <a:rPr lang="en-GB" sz="2400" dirty="0" smtClean="0">
                <a:solidFill>
                  <a:srgbClr val="FFFF00"/>
                </a:solidFill>
                <a:latin typeface="SassoonPrimaryInfant" pitchFamily="2" charset="0"/>
              </a:rPr>
              <a:t>Reinforce turn-taking /sharing, etc.</a:t>
            </a:r>
          </a:p>
          <a:p>
            <a:pPr eaLnBrk="1" hangingPunct="1">
              <a:lnSpc>
                <a:spcPct val="90000"/>
              </a:lnSpc>
              <a:buClr>
                <a:schemeClr val="tx1"/>
              </a:buClr>
            </a:pPr>
            <a:r>
              <a:rPr lang="en-GB" sz="2400" dirty="0" smtClean="0">
                <a:solidFill>
                  <a:srgbClr val="FFFF00"/>
                </a:solidFill>
                <a:latin typeface="SassoonPrimaryInfant" pitchFamily="2" charset="0"/>
              </a:rPr>
              <a:t>Place emphasis on process NOT end product.</a:t>
            </a:r>
          </a:p>
          <a:p>
            <a:pPr eaLnBrk="1" hangingPunct="1">
              <a:lnSpc>
                <a:spcPct val="90000"/>
              </a:lnSpc>
              <a:buClr>
                <a:schemeClr val="tx1"/>
              </a:buClr>
            </a:pPr>
            <a:endParaRPr lang="en-GB" sz="2400" b="1" i="1" dirty="0" smtClean="0">
              <a:solidFill>
                <a:srgbClr val="FFFF00"/>
              </a:solidFill>
              <a:latin typeface="SassoonPrimaryInfant" pitchFamily="2" charset="0"/>
            </a:endParaRPr>
          </a:p>
          <a:p>
            <a:pPr algn="ctr" eaLnBrk="1" hangingPunct="1">
              <a:lnSpc>
                <a:spcPct val="90000"/>
              </a:lnSpc>
              <a:buClr>
                <a:schemeClr val="tx1"/>
              </a:buClr>
              <a:buFontTx/>
              <a:buNone/>
            </a:pPr>
            <a:r>
              <a:rPr lang="en-GB" sz="2000" b="1" i="1" dirty="0" smtClean="0">
                <a:solidFill>
                  <a:srgbClr val="FFFF00"/>
                </a:solidFill>
                <a:latin typeface="SassoonPrimaryInfant" pitchFamily="2" charset="0"/>
              </a:rPr>
              <a:t>TAKE TIME OUT – enjoy spending time with your child !</a:t>
            </a:r>
            <a:endParaRPr lang="en-GB" sz="2000" b="1" dirty="0" smtClean="0">
              <a:solidFill>
                <a:srgbClr val="FFFF00"/>
              </a:solidFill>
              <a:latin typeface="SassoonPrimaryInfant" pitchFamily="2" charset="0"/>
            </a:endParaRPr>
          </a:p>
        </p:txBody>
      </p:sp>
      <p:pic>
        <p:nvPicPr>
          <p:cNvPr id="10245" name="Picture 22" descr="Picture 112"/>
          <p:cNvPicPr>
            <a:picLocks noChangeAspect="1" noChangeArrowheads="1"/>
          </p:cNvPicPr>
          <p:nvPr/>
        </p:nvPicPr>
        <p:blipFill>
          <a:blip r:embed="rId3" cstate="print"/>
          <a:srcRect/>
          <a:stretch>
            <a:fillRect/>
          </a:stretch>
        </p:blipFill>
        <p:spPr bwMode="auto">
          <a:xfrm>
            <a:off x="5795963" y="4365625"/>
            <a:ext cx="2952750" cy="2216150"/>
          </a:xfrm>
          <a:prstGeom prst="rect">
            <a:avLst/>
          </a:prstGeom>
          <a:noFill/>
          <a:ln w="38100">
            <a:solidFill>
              <a:srgbClr val="FFFF00"/>
            </a:solidFill>
            <a:miter lim="800000"/>
            <a:headEnd/>
            <a:tailEnd/>
          </a:ln>
        </p:spPr>
      </p:pic>
      <p:pic>
        <p:nvPicPr>
          <p:cNvPr id="3074" name="Picture 2" descr="N:\Primary one images may 2017\DSCF614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7539" y="836710"/>
            <a:ext cx="2399804" cy="3199739"/>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u="sng" dirty="0" smtClean="0">
                <a:solidFill>
                  <a:srgbClr val="FFFF00"/>
                </a:solidFill>
                <a:latin typeface="Arial Unicode MS" pitchFamily="34" charset="-128"/>
              </a:rPr>
              <a:t>Listening and</a:t>
            </a:r>
            <a:r>
              <a:rPr lang="en-GB" u="sng" dirty="0" smtClean="0">
                <a:latin typeface="Arial Unicode MS" pitchFamily="34" charset="-128"/>
              </a:rPr>
              <a:t> </a:t>
            </a:r>
            <a:r>
              <a:rPr lang="en-GB" u="sng" dirty="0" smtClean="0">
                <a:solidFill>
                  <a:srgbClr val="FFFF00"/>
                </a:solidFill>
                <a:latin typeface="Arial Unicode MS" pitchFamily="34" charset="-128"/>
              </a:rPr>
              <a:t>Attention</a:t>
            </a:r>
          </a:p>
        </p:txBody>
      </p:sp>
      <p:sp>
        <p:nvSpPr>
          <p:cNvPr id="16387" name="Rectangle 3"/>
          <p:cNvSpPr>
            <a:spLocks noGrp="1" noChangeArrowheads="1"/>
          </p:cNvSpPr>
          <p:nvPr>
            <p:ph type="body" sz="half" idx="1"/>
          </p:nvPr>
        </p:nvSpPr>
        <p:spPr/>
        <p:txBody>
          <a:bodyPr/>
          <a:lstStyle/>
          <a:p>
            <a:pPr eaLnBrk="1" hangingPunct="1">
              <a:buFontTx/>
              <a:buNone/>
            </a:pPr>
            <a:r>
              <a:rPr lang="en-GB" smtClean="0">
                <a:solidFill>
                  <a:srgbClr val="FFFF00"/>
                </a:solidFill>
                <a:latin typeface="Arial Unicode MS" pitchFamily="34" charset="-128"/>
              </a:rPr>
              <a:t>Talk about good listening</a:t>
            </a:r>
          </a:p>
          <a:p>
            <a:pPr eaLnBrk="1" hangingPunct="1">
              <a:buFont typeface="Wingdings" pitchFamily="2" charset="2"/>
              <a:buChar char="ü"/>
            </a:pPr>
            <a:r>
              <a:rPr lang="en-GB" smtClean="0">
                <a:solidFill>
                  <a:srgbClr val="FFFF00"/>
                </a:solidFill>
                <a:latin typeface="Arial Unicode MS" pitchFamily="34" charset="-128"/>
              </a:rPr>
              <a:t>Good sitting</a:t>
            </a:r>
          </a:p>
          <a:p>
            <a:pPr eaLnBrk="1" hangingPunct="1">
              <a:buFont typeface="Wingdings" pitchFamily="2" charset="2"/>
              <a:buChar char="ü"/>
            </a:pPr>
            <a:endParaRPr lang="en-GB" smtClean="0">
              <a:solidFill>
                <a:srgbClr val="FFFF00"/>
              </a:solidFill>
              <a:latin typeface="Arial Unicode MS" pitchFamily="34" charset="-128"/>
            </a:endParaRPr>
          </a:p>
          <a:p>
            <a:pPr eaLnBrk="1" hangingPunct="1">
              <a:buFont typeface="Wingdings" pitchFamily="2" charset="2"/>
              <a:buChar char="ü"/>
            </a:pPr>
            <a:r>
              <a:rPr lang="en-GB" smtClean="0">
                <a:solidFill>
                  <a:srgbClr val="FFFF00"/>
                </a:solidFill>
                <a:latin typeface="Arial Unicode MS" pitchFamily="34" charset="-128"/>
              </a:rPr>
              <a:t>Good looking</a:t>
            </a:r>
          </a:p>
          <a:p>
            <a:pPr eaLnBrk="1" hangingPunct="1">
              <a:buFont typeface="Wingdings" pitchFamily="2" charset="2"/>
              <a:buChar char="ü"/>
            </a:pPr>
            <a:endParaRPr lang="en-GB" smtClean="0">
              <a:solidFill>
                <a:srgbClr val="FFFF00"/>
              </a:solidFill>
              <a:latin typeface="Arial Unicode MS" pitchFamily="34" charset="-128"/>
            </a:endParaRPr>
          </a:p>
          <a:p>
            <a:pPr eaLnBrk="1" hangingPunct="1">
              <a:buFont typeface="Wingdings" pitchFamily="2" charset="2"/>
              <a:buChar char="ü"/>
            </a:pPr>
            <a:r>
              <a:rPr lang="en-GB" smtClean="0">
                <a:solidFill>
                  <a:srgbClr val="FFFF00"/>
                </a:solidFill>
                <a:latin typeface="Arial Unicode MS" pitchFamily="34" charset="-128"/>
              </a:rPr>
              <a:t>Good thinking</a:t>
            </a:r>
          </a:p>
          <a:p>
            <a:pPr eaLnBrk="1" hangingPunct="1">
              <a:buFont typeface="Wingdings" pitchFamily="2" charset="2"/>
              <a:buNone/>
            </a:pPr>
            <a:r>
              <a:rPr lang="en-GB" smtClean="0">
                <a:solidFill>
                  <a:srgbClr val="FFFF00"/>
                </a:solidFill>
                <a:latin typeface="Arial Unicode MS" pitchFamily="34" charset="-128"/>
              </a:rPr>
              <a:t>Praise good listening</a:t>
            </a:r>
          </a:p>
        </p:txBody>
      </p:sp>
      <p:sp>
        <p:nvSpPr>
          <p:cNvPr id="16388" name="Rectangle 4"/>
          <p:cNvSpPr>
            <a:spLocks noGrp="1" noChangeArrowheads="1"/>
          </p:cNvSpPr>
          <p:nvPr>
            <p:ph type="body" sz="half" idx="2"/>
          </p:nvPr>
        </p:nvSpPr>
        <p:spPr/>
        <p:txBody>
          <a:bodyPr/>
          <a:lstStyle/>
          <a:p>
            <a:pPr eaLnBrk="1" hangingPunct="1">
              <a:lnSpc>
                <a:spcPct val="90000"/>
              </a:lnSpc>
            </a:pPr>
            <a:r>
              <a:rPr lang="en-GB" sz="2400" b="1" smtClean="0">
                <a:solidFill>
                  <a:srgbClr val="FFFF00"/>
                </a:solidFill>
                <a:latin typeface="Arial Unicode MS" pitchFamily="34" charset="-128"/>
              </a:rPr>
              <a:t>Encourage your child to listen to stories</a:t>
            </a:r>
          </a:p>
          <a:p>
            <a:pPr eaLnBrk="1" hangingPunct="1">
              <a:lnSpc>
                <a:spcPct val="90000"/>
              </a:lnSpc>
            </a:pPr>
            <a:endParaRPr lang="en-GB" sz="2400" b="1" smtClean="0">
              <a:solidFill>
                <a:srgbClr val="FFFF00"/>
              </a:solidFill>
              <a:latin typeface="Arial Unicode MS" pitchFamily="34" charset="-128"/>
            </a:endParaRPr>
          </a:p>
          <a:p>
            <a:pPr eaLnBrk="1" hangingPunct="1">
              <a:lnSpc>
                <a:spcPct val="90000"/>
              </a:lnSpc>
            </a:pPr>
            <a:r>
              <a:rPr lang="en-GB" sz="2400" b="1" smtClean="0">
                <a:solidFill>
                  <a:srgbClr val="FFFF00"/>
                </a:solidFill>
                <a:latin typeface="Arial Unicode MS" pitchFamily="34" charset="-128"/>
              </a:rPr>
              <a:t>Avoid too many distractions in the house e.g. turn off the T.V.</a:t>
            </a:r>
          </a:p>
          <a:p>
            <a:pPr eaLnBrk="1" hangingPunct="1">
              <a:lnSpc>
                <a:spcPct val="90000"/>
              </a:lnSpc>
            </a:pPr>
            <a:endParaRPr lang="en-GB" sz="2400" b="1" smtClean="0">
              <a:solidFill>
                <a:srgbClr val="FFFF00"/>
              </a:solidFill>
              <a:latin typeface="Arial Unicode MS" pitchFamily="34" charset="-128"/>
            </a:endParaRPr>
          </a:p>
          <a:p>
            <a:pPr eaLnBrk="1" hangingPunct="1">
              <a:lnSpc>
                <a:spcPct val="90000"/>
              </a:lnSpc>
            </a:pPr>
            <a:r>
              <a:rPr lang="en-GB" sz="2400" b="1" smtClean="0">
                <a:solidFill>
                  <a:srgbClr val="FFFF00"/>
                </a:solidFill>
                <a:latin typeface="Arial Unicode MS" pitchFamily="34" charset="-128"/>
              </a:rPr>
              <a:t>Play games which involve listening and taking turns</a:t>
            </a:r>
          </a:p>
          <a:p>
            <a:pPr eaLnBrk="1" hangingPunct="1">
              <a:lnSpc>
                <a:spcPct val="90000"/>
              </a:lnSpc>
              <a:buFontTx/>
              <a:buNone/>
            </a:pPr>
            <a:r>
              <a:rPr lang="en-GB" sz="2400" smtClean="0">
                <a:solidFill>
                  <a:srgbClr val="FFFF00"/>
                </a:solidFill>
              </a:rPr>
              <a:t>     </a:t>
            </a:r>
          </a:p>
        </p:txBody>
      </p:sp>
      <p:pic>
        <p:nvPicPr>
          <p:cNvPr id="16389" name="Picture 5" descr="hm00374_"/>
          <p:cNvPicPr>
            <a:picLocks noChangeAspect="1" noChangeArrowheads="1"/>
          </p:cNvPicPr>
          <p:nvPr/>
        </p:nvPicPr>
        <p:blipFill>
          <a:blip r:embed="rId3" cstate="print"/>
          <a:srcRect/>
          <a:stretch>
            <a:fillRect/>
          </a:stretch>
        </p:blipFill>
        <p:spPr bwMode="auto">
          <a:xfrm>
            <a:off x="7380288" y="404813"/>
            <a:ext cx="1163637"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228600"/>
            <a:ext cx="8534400" cy="685800"/>
          </a:xfrm>
        </p:spPr>
        <p:txBody>
          <a:bodyPr/>
          <a:lstStyle/>
          <a:p>
            <a:pPr eaLnBrk="1" hangingPunct="1"/>
            <a:r>
              <a:rPr lang="en-GB" sz="4800" u="sng" spc="-150" dirty="0" smtClean="0">
                <a:solidFill>
                  <a:srgbClr val="FFFF00"/>
                </a:solidFill>
                <a:latin typeface="SassoonPrimaryInfant" pitchFamily="2" charset="0"/>
              </a:rPr>
              <a:t>Reading at </a:t>
            </a:r>
            <a:r>
              <a:rPr lang="en-GB" sz="4800" u="sng" spc="-150" dirty="0" smtClean="0">
                <a:solidFill>
                  <a:srgbClr val="FFFF00"/>
                </a:solidFill>
                <a:latin typeface="SassoonPrimaryInfant" pitchFamily="2" charset="0"/>
              </a:rPr>
              <a:t>Home- </a:t>
            </a:r>
            <a:r>
              <a:rPr lang="en-GB" sz="4800" u="sng" dirty="0" smtClean="0">
                <a:solidFill>
                  <a:srgbClr val="FFFF00"/>
                </a:solidFill>
                <a:latin typeface="SassoonPrimaryInfant" pitchFamily="2" charset="0"/>
              </a:rPr>
              <a:t>Practical </a:t>
            </a:r>
            <a:r>
              <a:rPr lang="en-GB" sz="4800" u="sng" dirty="0" smtClean="0">
                <a:solidFill>
                  <a:srgbClr val="FFFF00"/>
                </a:solidFill>
                <a:latin typeface="SassoonPrimaryInfant" pitchFamily="2" charset="0"/>
              </a:rPr>
              <a:t>Tips</a:t>
            </a:r>
            <a:endParaRPr lang="en-GB" sz="4800" u="sng" dirty="0" smtClean="0">
              <a:solidFill>
                <a:srgbClr val="FFFF00"/>
              </a:solidFill>
              <a:latin typeface="SassoonPrimaryInfant" pitchFamily="2" charset="0"/>
            </a:endParaRPr>
          </a:p>
        </p:txBody>
      </p:sp>
      <p:sp>
        <p:nvSpPr>
          <p:cNvPr id="8196" name="Rectangle 4"/>
          <p:cNvSpPr>
            <a:spLocks noGrp="1" noChangeArrowheads="1"/>
          </p:cNvSpPr>
          <p:nvPr>
            <p:ph type="body" sz="half" idx="2"/>
          </p:nvPr>
        </p:nvSpPr>
        <p:spPr>
          <a:xfrm>
            <a:off x="4643438" y="836613"/>
            <a:ext cx="4321175" cy="5113337"/>
          </a:xfrm>
        </p:spPr>
        <p:txBody>
          <a:bodyPr/>
          <a:lstStyle/>
          <a:p>
            <a:pPr eaLnBrk="1" hangingPunct="1"/>
            <a:r>
              <a:rPr lang="en-GB" sz="2200" dirty="0" smtClean="0">
                <a:solidFill>
                  <a:srgbClr val="FFFF00"/>
                </a:solidFill>
                <a:latin typeface="SassoonPrimaryInfant" pitchFamily="2" charset="0"/>
              </a:rPr>
              <a:t>Talk about the title. Predict the story.</a:t>
            </a:r>
          </a:p>
          <a:p>
            <a:pPr eaLnBrk="1" hangingPunct="1"/>
            <a:r>
              <a:rPr lang="en-GB" sz="2200" dirty="0" smtClean="0">
                <a:solidFill>
                  <a:srgbClr val="FFFF00"/>
                </a:solidFill>
                <a:latin typeface="SassoonPrimaryInfant" pitchFamily="2" charset="0"/>
              </a:rPr>
              <a:t>Relate your own experience.</a:t>
            </a:r>
          </a:p>
          <a:p>
            <a:pPr eaLnBrk="1" hangingPunct="1"/>
            <a:r>
              <a:rPr lang="en-GB" sz="2200" dirty="0" smtClean="0">
                <a:solidFill>
                  <a:srgbClr val="FFFF00"/>
                </a:solidFill>
                <a:latin typeface="SassoonPrimaryInfant" pitchFamily="2" charset="0"/>
              </a:rPr>
              <a:t>Look through the pictures together.</a:t>
            </a:r>
          </a:p>
          <a:p>
            <a:pPr eaLnBrk="1" hangingPunct="1"/>
            <a:r>
              <a:rPr lang="en-GB" sz="2200" dirty="0" smtClean="0">
                <a:solidFill>
                  <a:srgbClr val="FFFF00"/>
                </a:solidFill>
                <a:latin typeface="SassoonPrimaryInfant" pitchFamily="2" charset="0"/>
              </a:rPr>
              <a:t>Read the extended story to your child.</a:t>
            </a:r>
          </a:p>
          <a:p>
            <a:pPr eaLnBrk="1" hangingPunct="1"/>
            <a:r>
              <a:rPr lang="en-GB" sz="2200" dirty="0" smtClean="0">
                <a:solidFill>
                  <a:srgbClr val="FFFF00"/>
                </a:solidFill>
                <a:latin typeface="SassoonPrimaryInfant" pitchFamily="2" charset="0"/>
              </a:rPr>
              <a:t>Point to all the words as you read. Model 1-1 matching.</a:t>
            </a:r>
          </a:p>
          <a:p>
            <a:pPr eaLnBrk="1" hangingPunct="1"/>
            <a:r>
              <a:rPr lang="en-GB" sz="2200" dirty="0" smtClean="0">
                <a:solidFill>
                  <a:srgbClr val="FFFF00"/>
                </a:solidFill>
                <a:latin typeface="SassoonPrimaryInfant" pitchFamily="2" charset="0"/>
              </a:rPr>
              <a:t>Help your child to work out unknown words using initial letter sounds and picture cues.</a:t>
            </a:r>
          </a:p>
          <a:p>
            <a:pPr eaLnBrk="1" hangingPunct="1"/>
            <a:r>
              <a:rPr lang="en-GB" sz="2200" dirty="0" smtClean="0">
                <a:solidFill>
                  <a:srgbClr val="FFFF00"/>
                </a:solidFill>
                <a:latin typeface="SassoonPrimaryInfant" pitchFamily="2" charset="0"/>
              </a:rPr>
              <a:t>Ask questions about the story.</a:t>
            </a:r>
          </a:p>
          <a:p>
            <a:pPr eaLnBrk="1" hangingPunct="1"/>
            <a:r>
              <a:rPr lang="en-GB" sz="2200" dirty="0" smtClean="0">
                <a:solidFill>
                  <a:srgbClr val="FFFF00"/>
                </a:solidFill>
                <a:latin typeface="SassoonPrimaryInfant" pitchFamily="2" charset="0"/>
              </a:rPr>
              <a:t>Play games, use magnetic letters and word cards.</a:t>
            </a:r>
          </a:p>
          <a:p>
            <a:pPr eaLnBrk="1" hangingPunct="1"/>
            <a:endParaRPr lang="en-GB" sz="2800" dirty="0" smtClean="0">
              <a:solidFill>
                <a:srgbClr val="FFFF00"/>
              </a:solidFill>
              <a:latin typeface="SassoonPrimaryInfant" pitchFamily="2" charset="0"/>
            </a:endParaRPr>
          </a:p>
          <a:p>
            <a:pPr eaLnBrk="1" hangingPunct="1">
              <a:buFontTx/>
              <a:buNone/>
            </a:pPr>
            <a:endParaRPr lang="en-GB" sz="2800" dirty="0" smtClean="0">
              <a:solidFill>
                <a:srgbClr val="FFFF00"/>
              </a:solidFill>
              <a:latin typeface="SassoonPrimaryType" pitchFamily="2" charset="0"/>
            </a:endParaRPr>
          </a:p>
          <a:p>
            <a:pPr eaLnBrk="1" hangingPunct="1">
              <a:buFontTx/>
              <a:buNone/>
            </a:pPr>
            <a:endParaRPr lang="en-GB" sz="1600" dirty="0" smtClean="0">
              <a:solidFill>
                <a:srgbClr val="FFFF00"/>
              </a:solidFill>
            </a:endParaRPr>
          </a:p>
          <a:p>
            <a:pPr eaLnBrk="1" hangingPunct="1">
              <a:buFontTx/>
              <a:buNone/>
            </a:pPr>
            <a:endParaRPr lang="en-GB" sz="1600" dirty="0" smtClean="0">
              <a:solidFill>
                <a:srgbClr val="FFFF00"/>
              </a:solidFill>
            </a:endParaRPr>
          </a:p>
          <a:p>
            <a:pPr eaLnBrk="1" hangingPunct="1">
              <a:buFontTx/>
              <a:buNone/>
            </a:pPr>
            <a:endParaRPr lang="en-GB" sz="2800" dirty="0" smtClean="0"/>
          </a:p>
        </p:txBody>
      </p:sp>
      <p:pic>
        <p:nvPicPr>
          <p:cNvPr id="8198" name="Picture 6" descr="phonics"/>
          <p:cNvPicPr>
            <a:picLocks noGrp="1" noChangeAspect="1" noChangeArrowheads="1"/>
          </p:cNvPicPr>
          <p:nvPr>
            <p:ph type="clipArt" sz="half" idx="1"/>
          </p:nvPr>
        </p:nvPicPr>
        <p:blipFill>
          <a:blip r:embed="rId3" cstate="print"/>
          <a:srcRect/>
          <a:stretch>
            <a:fillRect/>
          </a:stretch>
        </p:blipFill>
        <p:spPr>
          <a:xfrm>
            <a:off x="323850" y="4073525"/>
            <a:ext cx="1871663" cy="1855788"/>
          </a:xfrm>
          <a:noFill/>
          <a:ln w="76200">
            <a:solidFill>
              <a:srgbClr val="FFFF00"/>
            </a:solidFill>
          </a:ln>
        </p:spPr>
      </p:pic>
      <p:pic>
        <p:nvPicPr>
          <p:cNvPr id="8201" name="Picture 9" descr="Read at home"/>
          <p:cNvPicPr>
            <a:picLocks noChangeAspect="1" noChangeArrowheads="1"/>
          </p:cNvPicPr>
          <p:nvPr/>
        </p:nvPicPr>
        <p:blipFill>
          <a:blip r:embed="rId4" cstate="print"/>
          <a:srcRect/>
          <a:stretch>
            <a:fillRect/>
          </a:stretch>
        </p:blipFill>
        <p:spPr bwMode="auto">
          <a:xfrm>
            <a:off x="323850" y="1412875"/>
            <a:ext cx="1960563" cy="2016125"/>
          </a:xfrm>
          <a:prstGeom prst="rect">
            <a:avLst/>
          </a:prstGeom>
          <a:noFill/>
          <a:ln w="76200">
            <a:solidFill>
              <a:srgbClr val="FFFF00"/>
            </a:solidFill>
            <a:miter lim="800000"/>
            <a:headEnd/>
            <a:tailEnd/>
          </a:ln>
        </p:spPr>
      </p:pic>
      <p:pic>
        <p:nvPicPr>
          <p:cNvPr id="8202" name="Picture 10" descr="read with Dad"/>
          <p:cNvPicPr>
            <a:picLocks noChangeAspect="1" noChangeArrowheads="1"/>
          </p:cNvPicPr>
          <p:nvPr/>
        </p:nvPicPr>
        <p:blipFill>
          <a:blip r:embed="rId5" cstate="print"/>
          <a:srcRect/>
          <a:stretch>
            <a:fillRect/>
          </a:stretch>
        </p:blipFill>
        <p:spPr bwMode="auto">
          <a:xfrm>
            <a:off x="2555875" y="1412875"/>
            <a:ext cx="1941513" cy="2016125"/>
          </a:xfrm>
          <a:prstGeom prst="rect">
            <a:avLst/>
          </a:prstGeom>
          <a:noFill/>
          <a:ln w="76200">
            <a:solidFill>
              <a:srgbClr val="FFFF00"/>
            </a:solidFill>
            <a:miter lim="800000"/>
            <a:headEnd/>
            <a:tailEnd/>
          </a:ln>
        </p:spPr>
      </p:pic>
      <p:pic>
        <p:nvPicPr>
          <p:cNvPr id="8203" name="Picture 11" descr="labels"/>
          <p:cNvPicPr>
            <a:picLocks noChangeAspect="1" noChangeArrowheads="1"/>
          </p:cNvPicPr>
          <p:nvPr/>
        </p:nvPicPr>
        <p:blipFill>
          <a:blip r:embed="rId6" cstate="print"/>
          <a:srcRect/>
          <a:stretch>
            <a:fillRect/>
          </a:stretch>
        </p:blipFill>
        <p:spPr bwMode="auto">
          <a:xfrm>
            <a:off x="2555875" y="4067175"/>
            <a:ext cx="1944688" cy="1836738"/>
          </a:xfrm>
          <a:prstGeom prst="rect">
            <a:avLst/>
          </a:prstGeom>
          <a:noFill/>
          <a:ln w="76200">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linds(horizontal)">
                                      <p:cBhvr>
                                        <p:cTn id="7" dur="500"/>
                                        <p:tgtEl>
                                          <p:spTgt spid="8194"/>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8196">
                                            <p:txEl>
                                              <p:pRg st="0" end="0"/>
                                            </p:txEl>
                                          </p:spTgt>
                                        </p:tgtEl>
                                        <p:attrNameLst>
                                          <p:attrName>style.visibility</p:attrName>
                                        </p:attrNameLst>
                                      </p:cBhvr>
                                      <p:to>
                                        <p:strVal val="visible"/>
                                      </p:to>
                                    </p:set>
                                    <p:animEffect transition="in" filter="slide(fromBottom)">
                                      <p:cBhvr>
                                        <p:cTn id="10" dur="500"/>
                                        <p:tgtEl>
                                          <p:spTgt spid="8196">
                                            <p:txEl>
                                              <p:pRg st="0" end="0"/>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8196">
                                            <p:txEl>
                                              <p:pRg st="1" end="1"/>
                                            </p:txEl>
                                          </p:spTgt>
                                        </p:tgtEl>
                                        <p:attrNameLst>
                                          <p:attrName>style.visibility</p:attrName>
                                        </p:attrNameLst>
                                      </p:cBhvr>
                                      <p:to>
                                        <p:strVal val="visible"/>
                                      </p:to>
                                    </p:set>
                                    <p:animEffect transition="in" filter="slide(fromBottom)">
                                      <p:cBhvr>
                                        <p:cTn id="13" dur="500"/>
                                        <p:tgtEl>
                                          <p:spTgt spid="8196">
                                            <p:txEl>
                                              <p:pRg st="1" end="1"/>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8196">
                                            <p:txEl>
                                              <p:pRg st="2" end="2"/>
                                            </p:txEl>
                                          </p:spTgt>
                                        </p:tgtEl>
                                        <p:attrNameLst>
                                          <p:attrName>style.visibility</p:attrName>
                                        </p:attrNameLst>
                                      </p:cBhvr>
                                      <p:to>
                                        <p:strVal val="visible"/>
                                      </p:to>
                                    </p:set>
                                    <p:animEffect transition="in" filter="slide(fromBottom)">
                                      <p:cBhvr>
                                        <p:cTn id="16" dur="500"/>
                                        <p:tgtEl>
                                          <p:spTgt spid="8196">
                                            <p:txEl>
                                              <p:pRg st="2" end="2"/>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8196">
                                            <p:txEl>
                                              <p:pRg st="3" end="3"/>
                                            </p:txEl>
                                          </p:spTgt>
                                        </p:tgtEl>
                                        <p:attrNameLst>
                                          <p:attrName>style.visibility</p:attrName>
                                        </p:attrNameLst>
                                      </p:cBhvr>
                                      <p:to>
                                        <p:strVal val="visible"/>
                                      </p:to>
                                    </p:set>
                                    <p:animEffect transition="in" filter="slide(fromBottom)">
                                      <p:cBhvr>
                                        <p:cTn id="19" dur="500"/>
                                        <p:tgtEl>
                                          <p:spTgt spid="8196">
                                            <p:txEl>
                                              <p:pRg st="3" end="3"/>
                                            </p:txEl>
                                          </p:spTgt>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8196">
                                            <p:txEl>
                                              <p:pRg st="4" end="4"/>
                                            </p:txEl>
                                          </p:spTgt>
                                        </p:tgtEl>
                                        <p:attrNameLst>
                                          <p:attrName>style.visibility</p:attrName>
                                        </p:attrNameLst>
                                      </p:cBhvr>
                                      <p:to>
                                        <p:strVal val="visible"/>
                                      </p:to>
                                    </p:set>
                                    <p:animEffect transition="in" filter="slide(fromBottom)">
                                      <p:cBhvr>
                                        <p:cTn id="22" dur="500"/>
                                        <p:tgtEl>
                                          <p:spTgt spid="8196">
                                            <p:txEl>
                                              <p:pRg st="4" end="4"/>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8196">
                                            <p:txEl>
                                              <p:pRg st="5" end="5"/>
                                            </p:txEl>
                                          </p:spTgt>
                                        </p:tgtEl>
                                        <p:attrNameLst>
                                          <p:attrName>style.visibility</p:attrName>
                                        </p:attrNameLst>
                                      </p:cBhvr>
                                      <p:to>
                                        <p:strVal val="visible"/>
                                      </p:to>
                                    </p:set>
                                    <p:animEffect transition="in" filter="slide(fromBottom)">
                                      <p:cBhvr>
                                        <p:cTn id="25" dur="500"/>
                                        <p:tgtEl>
                                          <p:spTgt spid="8196">
                                            <p:txEl>
                                              <p:pRg st="5" end="5"/>
                                            </p:txEl>
                                          </p:spTgt>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8196">
                                            <p:txEl>
                                              <p:pRg st="6" end="6"/>
                                            </p:txEl>
                                          </p:spTgt>
                                        </p:tgtEl>
                                        <p:attrNameLst>
                                          <p:attrName>style.visibility</p:attrName>
                                        </p:attrNameLst>
                                      </p:cBhvr>
                                      <p:to>
                                        <p:strVal val="visible"/>
                                      </p:to>
                                    </p:set>
                                    <p:animEffect transition="in" filter="slide(fromBottom)">
                                      <p:cBhvr>
                                        <p:cTn id="28" dur="500"/>
                                        <p:tgtEl>
                                          <p:spTgt spid="8196">
                                            <p:txEl>
                                              <p:pRg st="6" end="6"/>
                                            </p:tx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8196">
                                            <p:txEl>
                                              <p:pRg st="7" end="7"/>
                                            </p:txEl>
                                          </p:spTgt>
                                        </p:tgtEl>
                                        <p:attrNameLst>
                                          <p:attrName>style.visibility</p:attrName>
                                        </p:attrNameLst>
                                      </p:cBhvr>
                                      <p:to>
                                        <p:strVal val="visible"/>
                                      </p:to>
                                    </p:set>
                                    <p:animEffect transition="in" filter="slide(fromBottom)">
                                      <p:cBhvr>
                                        <p:cTn id="31" dur="500"/>
                                        <p:tgtEl>
                                          <p:spTgt spid="8196">
                                            <p:txEl>
                                              <p:pRg st="7" end="7"/>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nodeType="clickEffect">
                                  <p:stCondLst>
                                    <p:cond delay="0"/>
                                  </p:stCondLst>
                                  <p:childTnLst>
                                    <p:set>
                                      <p:cBhvr>
                                        <p:cTn id="35" dur="1" fill="hold">
                                          <p:stCondLst>
                                            <p:cond delay="0"/>
                                          </p:stCondLst>
                                        </p:cTn>
                                        <p:tgtEl>
                                          <p:spTgt spid="8201"/>
                                        </p:tgtEl>
                                        <p:attrNameLst>
                                          <p:attrName>style.visibility</p:attrName>
                                        </p:attrNameLst>
                                      </p:cBhvr>
                                      <p:to>
                                        <p:strVal val="visible"/>
                                      </p:to>
                                    </p:set>
                                    <p:anim calcmode="lin" valueType="num">
                                      <p:cBhvr>
                                        <p:cTn id="36" dur="500" fill="hold"/>
                                        <p:tgtEl>
                                          <p:spTgt spid="8201"/>
                                        </p:tgtEl>
                                        <p:attrNameLst>
                                          <p:attrName>ppt_w</p:attrName>
                                        </p:attrNameLst>
                                      </p:cBhvr>
                                      <p:tavLst>
                                        <p:tav tm="0">
                                          <p:val>
                                            <p:fltVal val="0"/>
                                          </p:val>
                                        </p:tav>
                                        <p:tav tm="100000">
                                          <p:val>
                                            <p:strVal val="#ppt_w"/>
                                          </p:val>
                                        </p:tav>
                                      </p:tavLst>
                                    </p:anim>
                                    <p:anim calcmode="lin" valueType="num">
                                      <p:cBhvr>
                                        <p:cTn id="37" dur="500" fill="hold"/>
                                        <p:tgtEl>
                                          <p:spTgt spid="8201"/>
                                        </p:tgtEl>
                                        <p:attrNameLst>
                                          <p:attrName>ppt_h</p:attrName>
                                        </p:attrNameLst>
                                      </p:cBhvr>
                                      <p:tavLst>
                                        <p:tav tm="0">
                                          <p:val>
                                            <p:fltVal val="0"/>
                                          </p:val>
                                        </p:tav>
                                        <p:tav tm="100000">
                                          <p:val>
                                            <p:strVal val="#ppt_h"/>
                                          </p:val>
                                        </p:tav>
                                      </p:tavLst>
                                    </p:anim>
                                    <p:anim calcmode="lin" valueType="num">
                                      <p:cBhvr>
                                        <p:cTn id="38" dur="500" fill="hold"/>
                                        <p:tgtEl>
                                          <p:spTgt spid="8201"/>
                                        </p:tgtEl>
                                        <p:attrNameLst>
                                          <p:attrName>ppt_x</p:attrName>
                                        </p:attrNameLst>
                                      </p:cBhvr>
                                      <p:tavLst>
                                        <p:tav tm="0">
                                          <p:val>
                                            <p:fltVal val="0.5"/>
                                          </p:val>
                                        </p:tav>
                                        <p:tav tm="100000">
                                          <p:val>
                                            <p:strVal val="#ppt_x"/>
                                          </p:val>
                                        </p:tav>
                                      </p:tavLst>
                                    </p:anim>
                                    <p:anim calcmode="lin" valueType="num">
                                      <p:cBhvr>
                                        <p:cTn id="39" dur="500" fill="hold"/>
                                        <p:tgtEl>
                                          <p:spTgt spid="8201"/>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nodeType="clickEffect">
                                  <p:stCondLst>
                                    <p:cond delay="0"/>
                                  </p:stCondLst>
                                  <p:childTnLst>
                                    <p:set>
                                      <p:cBhvr>
                                        <p:cTn id="43" dur="1" fill="hold">
                                          <p:stCondLst>
                                            <p:cond delay="0"/>
                                          </p:stCondLst>
                                        </p:cTn>
                                        <p:tgtEl>
                                          <p:spTgt spid="8202"/>
                                        </p:tgtEl>
                                        <p:attrNameLst>
                                          <p:attrName>style.visibility</p:attrName>
                                        </p:attrNameLst>
                                      </p:cBhvr>
                                      <p:to>
                                        <p:strVal val="visible"/>
                                      </p:to>
                                    </p:set>
                                    <p:anim calcmode="lin" valueType="num">
                                      <p:cBhvr additive="base">
                                        <p:cTn id="44" dur="500" fill="hold"/>
                                        <p:tgtEl>
                                          <p:spTgt spid="8202"/>
                                        </p:tgtEl>
                                        <p:attrNameLst>
                                          <p:attrName>ppt_x</p:attrName>
                                        </p:attrNameLst>
                                      </p:cBhvr>
                                      <p:tavLst>
                                        <p:tav tm="0">
                                          <p:val>
                                            <p:strVal val="1+#ppt_w/2"/>
                                          </p:val>
                                        </p:tav>
                                        <p:tav tm="100000">
                                          <p:val>
                                            <p:strVal val="#ppt_x"/>
                                          </p:val>
                                        </p:tav>
                                      </p:tavLst>
                                    </p:anim>
                                    <p:anim calcmode="lin" valueType="num">
                                      <p:cBhvr additive="base">
                                        <p:cTn id="45" dur="500" fill="hold"/>
                                        <p:tgtEl>
                                          <p:spTgt spid="8202"/>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6" fill="hold" nodeType="clickEffect">
                                  <p:stCondLst>
                                    <p:cond delay="0"/>
                                  </p:stCondLst>
                                  <p:childTnLst>
                                    <p:set>
                                      <p:cBhvr>
                                        <p:cTn id="49" dur="1" fill="hold">
                                          <p:stCondLst>
                                            <p:cond delay="0"/>
                                          </p:stCondLst>
                                        </p:cTn>
                                        <p:tgtEl>
                                          <p:spTgt spid="8203"/>
                                        </p:tgtEl>
                                        <p:attrNameLst>
                                          <p:attrName>style.visibility</p:attrName>
                                        </p:attrNameLst>
                                      </p:cBhvr>
                                      <p:to>
                                        <p:strVal val="visible"/>
                                      </p:to>
                                    </p:set>
                                    <p:anim calcmode="lin" valueType="num">
                                      <p:cBhvr additive="base">
                                        <p:cTn id="50" dur="500" fill="hold"/>
                                        <p:tgtEl>
                                          <p:spTgt spid="8203"/>
                                        </p:tgtEl>
                                        <p:attrNameLst>
                                          <p:attrName>ppt_x</p:attrName>
                                        </p:attrNameLst>
                                      </p:cBhvr>
                                      <p:tavLst>
                                        <p:tav tm="0">
                                          <p:val>
                                            <p:strVal val="1+#ppt_w/2"/>
                                          </p:val>
                                        </p:tav>
                                        <p:tav tm="100000">
                                          <p:val>
                                            <p:strVal val="#ppt_x"/>
                                          </p:val>
                                        </p:tav>
                                      </p:tavLst>
                                    </p:anim>
                                    <p:anim calcmode="lin" valueType="num">
                                      <p:cBhvr additive="base">
                                        <p:cTn id="51" dur="500" fill="hold"/>
                                        <p:tgtEl>
                                          <p:spTgt spid="8203"/>
                                        </p:tgtEl>
                                        <p:attrNameLst>
                                          <p:attrName>ppt_y</p:attrName>
                                        </p:attrNameLst>
                                      </p:cBhvr>
                                      <p:tavLst>
                                        <p:tav tm="0">
                                          <p:val>
                                            <p:strVal val="1+#ppt_h/2"/>
                                          </p:val>
                                        </p:tav>
                                        <p:tav tm="100000">
                                          <p:val>
                                            <p:strVal val="#ppt_y"/>
                                          </p:val>
                                        </p:tav>
                                      </p:tavLst>
                                    </p:anim>
                                  </p:childTnLst>
                                </p:cTn>
                              </p:par>
                              <p:par>
                                <p:cTn id="52" presetID="9" presetClass="entr" presetSubtype="0" fill="hold" nodeType="withEffect">
                                  <p:stCondLst>
                                    <p:cond delay="0"/>
                                  </p:stCondLst>
                                  <p:childTnLst>
                                    <p:set>
                                      <p:cBhvr>
                                        <p:cTn id="53" dur="1" fill="hold">
                                          <p:stCondLst>
                                            <p:cond delay="0"/>
                                          </p:stCondLst>
                                        </p:cTn>
                                        <p:tgtEl>
                                          <p:spTgt spid="8198"/>
                                        </p:tgtEl>
                                        <p:attrNameLst>
                                          <p:attrName>style.visibility</p:attrName>
                                        </p:attrNameLst>
                                      </p:cBhvr>
                                      <p:to>
                                        <p:strVal val="visible"/>
                                      </p:to>
                                    </p:set>
                                    <p:animEffect transition="in" filter="dissolve">
                                      <p:cBhvr>
                                        <p:cTn id="54"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6"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7772400" cy="1143000"/>
          </a:xfrm>
        </p:spPr>
        <p:txBody>
          <a:bodyPr/>
          <a:lstStyle/>
          <a:p>
            <a:r>
              <a:rPr lang="en-GB" u="sng" dirty="0" smtClean="0">
                <a:solidFill>
                  <a:srgbClr val="FFFF66"/>
                </a:solidFill>
              </a:rPr>
              <a:t>Developing Handwriting</a:t>
            </a:r>
            <a:endParaRPr lang="en-GB" u="sng" dirty="0">
              <a:solidFill>
                <a:srgbClr val="FFFF66"/>
              </a:solidFill>
            </a:endParaRPr>
          </a:p>
        </p:txBody>
      </p:sp>
      <p:sp>
        <p:nvSpPr>
          <p:cNvPr id="4" name="Text Placeholder 3"/>
          <p:cNvSpPr>
            <a:spLocks noGrp="1"/>
          </p:cNvSpPr>
          <p:nvPr>
            <p:ph type="body" sz="half" idx="2"/>
          </p:nvPr>
        </p:nvSpPr>
        <p:spPr>
          <a:xfrm>
            <a:off x="4067944" y="1556792"/>
            <a:ext cx="4386064" cy="4824536"/>
          </a:xfrm>
        </p:spPr>
        <p:txBody>
          <a:bodyPr/>
          <a:lstStyle/>
          <a:p>
            <a:pPr>
              <a:buNone/>
            </a:pPr>
            <a:r>
              <a:rPr lang="en-GB" sz="2800" dirty="0" smtClean="0">
                <a:solidFill>
                  <a:srgbClr val="FFFF66"/>
                </a:solidFill>
              </a:rPr>
              <a:t>To develop fine motor skills:</a:t>
            </a:r>
          </a:p>
          <a:p>
            <a:r>
              <a:rPr lang="en-GB" sz="2800" dirty="0" smtClean="0">
                <a:solidFill>
                  <a:srgbClr val="FFFF66"/>
                </a:solidFill>
              </a:rPr>
              <a:t>Construction toys</a:t>
            </a:r>
          </a:p>
          <a:p>
            <a:r>
              <a:rPr lang="en-GB" sz="2800" dirty="0" smtClean="0">
                <a:solidFill>
                  <a:srgbClr val="FFFF66"/>
                </a:solidFill>
              </a:rPr>
              <a:t>Threading / lacing</a:t>
            </a:r>
          </a:p>
          <a:p>
            <a:r>
              <a:rPr lang="en-GB" sz="2800" dirty="0" smtClean="0">
                <a:solidFill>
                  <a:srgbClr val="FFFF66"/>
                </a:solidFill>
              </a:rPr>
              <a:t>Fastening buttons etc.</a:t>
            </a:r>
          </a:p>
          <a:p>
            <a:r>
              <a:rPr lang="en-GB" sz="2800" dirty="0" smtClean="0">
                <a:solidFill>
                  <a:srgbClr val="FFFF66"/>
                </a:solidFill>
              </a:rPr>
              <a:t>Play dough activities</a:t>
            </a:r>
          </a:p>
          <a:p>
            <a:r>
              <a:rPr lang="en-GB" sz="2800" dirty="0" smtClean="0">
                <a:solidFill>
                  <a:srgbClr val="FFFF66"/>
                </a:solidFill>
              </a:rPr>
              <a:t>Painting (at an easel)</a:t>
            </a:r>
          </a:p>
          <a:p>
            <a:r>
              <a:rPr lang="en-GB" sz="2800" dirty="0" smtClean="0">
                <a:solidFill>
                  <a:srgbClr val="FFFF66"/>
                </a:solidFill>
              </a:rPr>
              <a:t>Colouring</a:t>
            </a:r>
          </a:p>
          <a:p>
            <a:r>
              <a:rPr lang="en-GB" sz="2800" dirty="0" smtClean="0">
                <a:solidFill>
                  <a:srgbClr val="FFFF66"/>
                </a:solidFill>
              </a:rPr>
              <a:t>Cutting out</a:t>
            </a:r>
          </a:p>
          <a:p>
            <a:endParaRPr lang="en-GB" sz="2800" dirty="0" smtClean="0">
              <a:solidFill>
                <a:srgbClr val="FFFF66"/>
              </a:solidFill>
            </a:endParaRPr>
          </a:p>
          <a:p>
            <a:endParaRPr lang="en-GB" sz="2800" dirty="0">
              <a:solidFill>
                <a:srgbClr val="FFFF66"/>
              </a:solidFill>
            </a:endParaRPr>
          </a:p>
        </p:txBody>
      </p:sp>
      <p:pic>
        <p:nvPicPr>
          <p:cNvPr id="9218" name="Picture 2" descr="C:\Users\Michael\AppData\Local\Microsoft\Windows\Temporary Internet Files\Content.IE5\QBQFNYAB\writing_clipart[1].png"/>
          <p:cNvPicPr>
            <a:picLocks noGrp="1" noChangeAspect="1" noChangeArrowheads="1"/>
          </p:cNvPicPr>
          <p:nvPr>
            <p:ph type="clipArt" sz="half" idx="1"/>
          </p:nvPr>
        </p:nvPicPr>
        <p:blipFill>
          <a:blip r:embed="rId3" cstate="print"/>
          <a:srcRect/>
          <a:stretch>
            <a:fillRect/>
          </a:stretch>
        </p:blipFill>
        <p:spPr bwMode="auto">
          <a:xfrm>
            <a:off x="1158686" y="2300105"/>
            <a:ext cx="2355405" cy="228102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solidFill>
                  <a:srgbClr val="FFFF66"/>
                </a:solidFill>
              </a:rPr>
              <a:t>Letter </a:t>
            </a:r>
            <a:r>
              <a:rPr lang="en-GB" u="sng" dirty="0" smtClean="0">
                <a:solidFill>
                  <a:srgbClr val="FFFF66"/>
                </a:solidFill>
              </a:rPr>
              <a:t>Formation</a:t>
            </a:r>
            <a:endParaRPr lang="en-GB" u="sng" dirty="0">
              <a:solidFill>
                <a:srgbClr val="FFFF66"/>
              </a:solidFill>
            </a:endParaRPr>
          </a:p>
        </p:txBody>
      </p:sp>
      <p:sp>
        <p:nvSpPr>
          <p:cNvPr id="4" name="Text Placeholder 3"/>
          <p:cNvSpPr>
            <a:spLocks noGrp="1"/>
          </p:cNvSpPr>
          <p:nvPr>
            <p:ph type="body" sz="half" idx="2"/>
          </p:nvPr>
        </p:nvSpPr>
        <p:spPr>
          <a:xfrm>
            <a:off x="3995936" y="1556792"/>
            <a:ext cx="4386064" cy="4688160"/>
          </a:xfrm>
        </p:spPr>
        <p:txBody>
          <a:bodyPr/>
          <a:lstStyle/>
          <a:p>
            <a:r>
              <a:rPr lang="en-GB" dirty="0" smtClean="0">
                <a:solidFill>
                  <a:schemeClr val="accent3"/>
                </a:solidFill>
              </a:rPr>
              <a:t>c  pattern letters</a:t>
            </a:r>
          </a:p>
          <a:p>
            <a:pPr>
              <a:buNone/>
            </a:pPr>
            <a:r>
              <a:rPr lang="en-GB" b="1" dirty="0" smtClean="0">
                <a:solidFill>
                  <a:srgbClr val="FFFF66"/>
                </a:solidFill>
                <a:latin typeface="Comic Sans MS" pitchFamily="66" charset="0"/>
              </a:rPr>
              <a:t>c, a d, g, o, q, s, </a:t>
            </a:r>
            <a:r>
              <a:rPr lang="en-GB" b="1" dirty="0" smtClean="0">
                <a:solidFill>
                  <a:srgbClr val="FFC000"/>
                </a:solidFill>
                <a:latin typeface="Comic Sans MS" pitchFamily="66" charset="0"/>
              </a:rPr>
              <a:t>e</a:t>
            </a:r>
          </a:p>
          <a:p>
            <a:r>
              <a:rPr lang="en-GB" dirty="0" smtClean="0">
                <a:solidFill>
                  <a:schemeClr val="accent3"/>
                </a:solidFill>
                <a:latin typeface="+mj-lt"/>
              </a:rPr>
              <a:t> l pattern letters</a:t>
            </a:r>
          </a:p>
          <a:p>
            <a:pPr>
              <a:buNone/>
            </a:pPr>
            <a:r>
              <a:rPr lang="en-GB" b="1" dirty="0" err="1" smtClean="0">
                <a:solidFill>
                  <a:srgbClr val="FFFF66"/>
                </a:solidFill>
                <a:latin typeface="Comic Sans MS" pitchFamily="66" charset="0"/>
              </a:rPr>
              <a:t>i</a:t>
            </a:r>
            <a:r>
              <a:rPr lang="en-GB" b="1" dirty="0" smtClean="0">
                <a:solidFill>
                  <a:srgbClr val="FFFF66"/>
                </a:solidFill>
                <a:latin typeface="Comic Sans MS" pitchFamily="66" charset="0"/>
              </a:rPr>
              <a:t>, l, t, j, f, u, y</a:t>
            </a:r>
          </a:p>
          <a:p>
            <a:r>
              <a:rPr lang="en-GB" dirty="0" smtClean="0">
                <a:solidFill>
                  <a:schemeClr val="bg1"/>
                </a:solidFill>
                <a:latin typeface="+mj-lt"/>
              </a:rPr>
              <a:t>r pattern letters</a:t>
            </a:r>
          </a:p>
          <a:p>
            <a:pPr>
              <a:buNone/>
            </a:pPr>
            <a:r>
              <a:rPr lang="en-GB" b="1" dirty="0" smtClean="0">
                <a:solidFill>
                  <a:srgbClr val="FFFF66"/>
                </a:solidFill>
                <a:latin typeface="Comic Sans MS" pitchFamily="66" charset="0"/>
              </a:rPr>
              <a:t>r, n, m, h, b, p</a:t>
            </a:r>
          </a:p>
          <a:p>
            <a:r>
              <a:rPr lang="en-GB" dirty="0" smtClean="0">
                <a:solidFill>
                  <a:schemeClr val="bg1"/>
                </a:solidFill>
                <a:latin typeface="+mj-lt"/>
              </a:rPr>
              <a:t>zigzag pattern</a:t>
            </a:r>
          </a:p>
          <a:p>
            <a:pPr>
              <a:buNone/>
            </a:pPr>
            <a:r>
              <a:rPr lang="en-GB" b="1" dirty="0" smtClean="0">
                <a:solidFill>
                  <a:srgbClr val="FFFF66"/>
                </a:solidFill>
                <a:latin typeface="Comic Sans MS" pitchFamily="66" charset="0"/>
              </a:rPr>
              <a:t>v, w, z, x, k.</a:t>
            </a:r>
            <a:endParaRPr lang="en-GB" b="1" dirty="0">
              <a:solidFill>
                <a:srgbClr val="FFFF66"/>
              </a:solidFill>
              <a:latin typeface="Comic Sans MS" pitchFamily="66" charset="0"/>
            </a:endParaRPr>
          </a:p>
        </p:txBody>
      </p:sp>
      <p:pic>
        <p:nvPicPr>
          <p:cNvPr id="6" name="Picture 2" descr="C:\Users\Michael\AppData\Local\Microsoft\Windows\Temporary Internet Files\Content.IE5\QBQFNYAB\writing_clipart[1].png"/>
          <p:cNvPicPr>
            <a:picLocks noGrp="1" noChangeAspect="1" noChangeArrowheads="1"/>
          </p:cNvPicPr>
          <p:nvPr>
            <p:ph type="clipArt" sz="half" idx="1"/>
          </p:nvPr>
        </p:nvPicPr>
        <p:blipFill>
          <a:blip r:embed="rId3" cstate="print"/>
          <a:srcRect/>
          <a:stretch>
            <a:fillRect/>
          </a:stretch>
        </p:blipFill>
        <p:spPr bwMode="auto">
          <a:xfrm>
            <a:off x="539552" y="2276872"/>
            <a:ext cx="2715004" cy="2629267"/>
          </a:xfrm>
          <a:prstGeom prst="rect">
            <a:avLst/>
          </a:prstGeom>
          <a:noFill/>
        </p:spPr>
      </p:pic>
    </p:spTree>
    <p:extLst>
      <p:ext uri="{BB962C8B-B14F-4D97-AF65-F5344CB8AC3E}">
        <p14:creationId xmlns:p14="http://schemas.microsoft.com/office/powerpoint/2010/main" val="3793136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solidFill>
                  <a:srgbClr val="FFFF66"/>
                </a:solidFill>
              </a:rPr>
              <a:t>Transition</a:t>
            </a:r>
            <a:endParaRPr lang="en-GB" u="sng" dirty="0">
              <a:solidFill>
                <a:srgbClr val="FFFF66"/>
              </a:solidFill>
            </a:endParaRPr>
          </a:p>
        </p:txBody>
      </p:sp>
      <p:sp>
        <p:nvSpPr>
          <p:cNvPr id="3" name="Content Placeholder 2"/>
          <p:cNvSpPr>
            <a:spLocks noGrp="1"/>
          </p:cNvSpPr>
          <p:nvPr>
            <p:ph idx="1"/>
          </p:nvPr>
        </p:nvSpPr>
        <p:spPr>
          <a:xfrm>
            <a:off x="685800" y="1752600"/>
            <a:ext cx="7772400" cy="4343400"/>
          </a:xfrm>
        </p:spPr>
        <p:txBody>
          <a:bodyPr/>
          <a:lstStyle/>
          <a:p>
            <a:r>
              <a:rPr lang="en-GB" sz="2200" dirty="0" smtClean="0">
                <a:solidFill>
                  <a:schemeClr val="bg1"/>
                </a:solidFill>
              </a:rPr>
              <a:t>This year, we have been unable to bring in our new Year One pupils to help them get used to our school setting. </a:t>
            </a:r>
          </a:p>
          <a:p>
            <a:r>
              <a:rPr lang="en-GB" sz="2200" b="1" dirty="0" smtClean="0">
                <a:solidFill>
                  <a:srgbClr val="FFFF00"/>
                </a:solidFill>
              </a:rPr>
              <a:t>Please watch the video message (on our website) with your child to familiarise him/her with their teacher, Miss Kealey, and life at school. Re-watch it at different times over the summer. This should help them settle in better in September. </a:t>
            </a:r>
          </a:p>
          <a:p>
            <a:r>
              <a:rPr lang="en-GB" sz="2200" b="1" dirty="0" smtClean="0">
                <a:solidFill>
                  <a:schemeClr val="bg1"/>
                </a:solidFill>
              </a:rPr>
              <a:t>Come to school on Monday 22</a:t>
            </a:r>
            <a:r>
              <a:rPr lang="en-GB" sz="2200" b="1" baseline="30000" dirty="0" smtClean="0">
                <a:solidFill>
                  <a:schemeClr val="bg1"/>
                </a:solidFill>
              </a:rPr>
              <a:t>nd</a:t>
            </a:r>
            <a:r>
              <a:rPr lang="en-GB" sz="2200" b="1" dirty="0" smtClean="0">
                <a:solidFill>
                  <a:schemeClr val="bg1"/>
                </a:solidFill>
              </a:rPr>
              <a:t> June with your child and he/she can see the Year One classroom and collect the Induction Pack. </a:t>
            </a:r>
            <a:r>
              <a:rPr lang="en-GB" sz="2200" dirty="0" smtClean="0">
                <a:solidFill>
                  <a:schemeClr val="bg1"/>
                </a:solidFill>
              </a:rPr>
              <a:t>Then you can have conversations with your child about school over the summer to help him/her prepare.</a:t>
            </a:r>
          </a:p>
          <a:p>
            <a:r>
              <a:rPr lang="en-GB" sz="2200" b="1" i="1" dirty="0" smtClean="0">
                <a:solidFill>
                  <a:srgbClr val="FFFF66"/>
                </a:solidFill>
              </a:rPr>
              <a:t>Please know that your child’s emotional well-being will be our greatest priority in September. It will all be fine!</a:t>
            </a:r>
            <a:endParaRPr lang="en-GB" sz="2200" b="1" i="1" dirty="0">
              <a:solidFill>
                <a:srgbClr val="FFFF66"/>
              </a:solidFill>
            </a:endParaRPr>
          </a:p>
        </p:txBody>
      </p:sp>
    </p:spTree>
    <p:extLst>
      <p:ext uri="{BB962C8B-B14F-4D97-AF65-F5344CB8AC3E}">
        <p14:creationId xmlns:p14="http://schemas.microsoft.com/office/powerpoint/2010/main" val="1241374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620688"/>
            <a:ext cx="7772400" cy="4752528"/>
          </a:xfrm>
        </p:spPr>
        <p:txBody>
          <a:bodyPr/>
          <a:lstStyle/>
          <a:p>
            <a:pPr marL="0" indent="0">
              <a:buNone/>
            </a:pPr>
            <a:r>
              <a:rPr lang="en-GB" sz="2800" dirty="0" smtClean="0">
                <a:solidFill>
                  <a:srgbClr val="FFFF00"/>
                </a:solidFill>
              </a:rPr>
              <a:t>At St. Mary’s P.S. your child’s happiness is our priority. </a:t>
            </a:r>
          </a:p>
          <a:p>
            <a:pPr marL="0" indent="0">
              <a:buNone/>
            </a:pPr>
            <a:endParaRPr lang="en-GB" sz="2800" i="1" dirty="0">
              <a:solidFill>
                <a:srgbClr val="FFFF00"/>
              </a:solidFill>
            </a:endParaRPr>
          </a:p>
          <a:p>
            <a:pPr marL="0" indent="0" algn="ctr">
              <a:buNone/>
            </a:pPr>
            <a:r>
              <a:rPr lang="en-GB" sz="2800" i="1" dirty="0" smtClean="0">
                <a:solidFill>
                  <a:srgbClr val="FFFF00"/>
                </a:solidFill>
              </a:rPr>
              <a:t>‘Don’t educate your children to be rich. Educate them to be happy, so they know the value of things, not the price’.</a:t>
            </a:r>
            <a:endParaRPr lang="en-GB" sz="2800" dirty="0" smtClean="0">
              <a:solidFill>
                <a:srgbClr val="FFFF00"/>
              </a:solidFill>
            </a:endParaRPr>
          </a:p>
          <a:p>
            <a:pPr marL="0" indent="0" algn="ctr">
              <a:buNone/>
            </a:pPr>
            <a:endParaRPr lang="en-GB" sz="2800" dirty="0">
              <a:solidFill>
                <a:srgbClr val="FFFF00"/>
              </a:solidFill>
            </a:endParaRPr>
          </a:p>
          <a:p>
            <a:pPr marL="0" indent="0" algn="ctr">
              <a:buNone/>
            </a:pPr>
            <a:r>
              <a:rPr lang="en-GB" sz="2800" dirty="0" smtClean="0">
                <a:solidFill>
                  <a:srgbClr val="FFFF00"/>
                </a:solidFill>
              </a:rPr>
              <a:t>Thank </a:t>
            </a:r>
            <a:r>
              <a:rPr lang="en-GB" sz="2800" dirty="0" smtClean="0">
                <a:solidFill>
                  <a:srgbClr val="FFFF00"/>
                </a:solidFill>
              </a:rPr>
              <a:t>you. </a:t>
            </a:r>
            <a:endParaRPr lang="en-GB" dirty="0"/>
          </a:p>
        </p:txBody>
      </p:sp>
      <p:pic>
        <p:nvPicPr>
          <p:cNvPr id="1028" name="Picture 4" descr="Related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8336" y="4509120"/>
            <a:ext cx="3357470" cy="221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166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12" descr="Sleeping"/>
          <p:cNvPicPr>
            <a:picLocks noChangeAspect="1" noChangeArrowheads="1"/>
          </p:cNvPicPr>
          <p:nvPr/>
        </p:nvPicPr>
        <p:blipFill>
          <a:blip r:embed="rId3" cstate="print"/>
          <a:srcRect/>
          <a:stretch>
            <a:fillRect/>
          </a:stretch>
        </p:blipFill>
        <p:spPr bwMode="auto">
          <a:xfrm>
            <a:off x="5279231" y="1938262"/>
            <a:ext cx="3121025" cy="2339975"/>
          </a:xfrm>
          <a:prstGeom prst="rect">
            <a:avLst/>
          </a:prstGeom>
          <a:noFill/>
          <a:ln w="76200">
            <a:solidFill>
              <a:srgbClr val="FFFF00"/>
            </a:solidFill>
            <a:miter lim="800000"/>
            <a:headEnd/>
            <a:tailEnd/>
          </a:ln>
        </p:spPr>
      </p:pic>
      <p:sp>
        <p:nvSpPr>
          <p:cNvPr id="2" name="Rectangle 2"/>
          <p:cNvSpPr>
            <a:spLocks noGrp="1" noChangeArrowheads="1"/>
          </p:cNvSpPr>
          <p:nvPr>
            <p:ph type="title"/>
          </p:nvPr>
        </p:nvSpPr>
        <p:spPr>
          <a:xfrm>
            <a:off x="688529" y="332656"/>
            <a:ext cx="7772400" cy="1008112"/>
          </a:xfrm>
        </p:spPr>
        <p:txBody>
          <a:bodyPr/>
          <a:lstStyle/>
          <a:p>
            <a:pPr eaLnBrk="1" hangingPunct="1"/>
            <a:r>
              <a:rPr lang="en-GB" u="sng" dirty="0" smtClean="0">
                <a:solidFill>
                  <a:srgbClr val="FFFF66"/>
                </a:solidFill>
                <a:latin typeface="SassoonPrimaryInfant" pitchFamily="2" charset="0"/>
              </a:rPr>
              <a:t>Our School Day</a:t>
            </a:r>
          </a:p>
        </p:txBody>
      </p:sp>
      <p:sp>
        <p:nvSpPr>
          <p:cNvPr id="3075" name="Rectangle 3"/>
          <p:cNvSpPr>
            <a:spLocks noGrp="1" noChangeArrowheads="1"/>
          </p:cNvSpPr>
          <p:nvPr>
            <p:ph type="body" sz="half" idx="1"/>
          </p:nvPr>
        </p:nvSpPr>
        <p:spPr>
          <a:solidFill>
            <a:srgbClr val="0033CC"/>
          </a:solidFill>
        </p:spPr>
        <p:txBody>
          <a:bodyPr/>
          <a:lstStyle/>
          <a:p>
            <a:pPr eaLnBrk="1" hangingPunct="1"/>
            <a:endParaRPr lang="en-GB" sz="2800" dirty="0" smtClean="0">
              <a:solidFill>
                <a:srgbClr val="FFFF00"/>
              </a:solidFill>
              <a:latin typeface="SassoonPrimaryInfant" pitchFamily="2" charset="0"/>
            </a:endParaRPr>
          </a:p>
          <a:p>
            <a:pPr eaLnBrk="1" hangingPunct="1"/>
            <a:endParaRPr lang="en-GB" sz="2800" dirty="0" smtClean="0">
              <a:solidFill>
                <a:srgbClr val="FFFF00"/>
              </a:solidFill>
              <a:latin typeface="SassoonPrimaryInfant" pitchFamily="2" charset="0"/>
            </a:endParaRPr>
          </a:p>
        </p:txBody>
      </p:sp>
      <p:pic>
        <p:nvPicPr>
          <p:cNvPr id="3083" name="Picture 11" descr="Starting school"/>
          <p:cNvPicPr>
            <a:picLocks noChangeAspect="1" noChangeArrowheads="1"/>
          </p:cNvPicPr>
          <p:nvPr/>
        </p:nvPicPr>
        <p:blipFill>
          <a:blip r:embed="rId4" cstate="print"/>
          <a:srcRect/>
          <a:stretch>
            <a:fillRect/>
          </a:stretch>
        </p:blipFill>
        <p:spPr bwMode="auto">
          <a:xfrm>
            <a:off x="5106986" y="1614412"/>
            <a:ext cx="3465513" cy="2663825"/>
          </a:xfrm>
          <a:prstGeom prst="rect">
            <a:avLst/>
          </a:prstGeom>
          <a:noFill/>
          <a:ln w="76200">
            <a:solidFill>
              <a:srgbClr val="FFFF00"/>
            </a:solidFill>
            <a:miter lim="800000"/>
            <a:headEnd/>
            <a:tailEnd/>
          </a:ln>
        </p:spPr>
      </p:pic>
      <p:sp>
        <p:nvSpPr>
          <p:cNvPr id="3078" name="Rectangle 51"/>
          <p:cNvSpPr>
            <a:spLocks noChangeArrowheads="1"/>
          </p:cNvSpPr>
          <p:nvPr/>
        </p:nvSpPr>
        <p:spPr bwMode="auto">
          <a:xfrm>
            <a:off x="4859336" y="4549676"/>
            <a:ext cx="3960812" cy="2308324"/>
          </a:xfrm>
          <a:prstGeom prst="rect">
            <a:avLst/>
          </a:prstGeom>
          <a:noFill/>
          <a:ln w="76200">
            <a:noFill/>
            <a:miter lim="800000"/>
            <a:headEnd/>
            <a:tailEnd/>
          </a:ln>
          <a:effectLst/>
        </p:spPr>
        <p:txBody>
          <a:bodyPr>
            <a:spAutoFit/>
          </a:bodyPr>
          <a:lstStyle/>
          <a:p>
            <a:r>
              <a:rPr lang="en-GB" sz="1800" dirty="0" smtClean="0">
                <a:solidFill>
                  <a:srgbClr val="FFFF00"/>
                </a:solidFill>
              </a:rPr>
              <a:t>Usually s</a:t>
            </a:r>
            <a:r>
              <a:rPr lang="en-GB" sz="1800" dirty="0" smtClean="0">
                <a:solidFill>
                  <a:srgbClr val="FFFF00"/>
                </a:solidFill>
              </a:rPr>
              <a:t>taggered </a:t>
            </a:r>
            <a:r>
              <a:rPr lang="en-GB" sz="1800" dirty="0">
                <a:solidFill>
                  <a:srgbClr val="FFFF00"/>
                </a:solidFill>
              </a:rPr>
              <a:t>intake over </a:t>
            </a:r>
            <a:r>
              <a:rPr lang="en-GB" sz="1800" dirty="0" smtClean="0">
                <a:solidFill>
                  <a:srgbClr val="FFFF00"/>
                </a:solidFill>
              </a:rPr>
              <a:t>2 weeks. </a:t>
            </a:r>
            <a:r>
              <a:rPr lang="en-GB" sz="1800" dirty="0" smtClean="0">
                <a:solidFill>
                  <a:srgbClr val="FFFF00"/>
                </a:solidFill>
              </a:rPr>
              <a:t>C</a:t>
            </a:r>
            <a:r>
              <a:rPr lang="en-GB" sz="1800" dirty="0" smtClean="0">
                <a:solidFill>
                  <a:srgbClr val="FFFF00"/>
                </a:solidFill>
              </a:rPr>
              <a:t>hildren </a:t>
            </a:r>
            <a:r>
              <a:rPr lang="en-GB" sz="1800" dirty="0">
                <a:solidFill>
                  <a:srgbClr val="FFFF00"/>
                </a:solidFill>
              </a:rPr>
              <a:t>go home at </a:t>
            </a:r>
            <a:r>
              <a:rPr lang="en-GB" sz="1800" dirty="0" smtClean="0">
                <a:solidFill>
                  <a:srgbClr val="FFFF00"/>
                </a:solidFill>
              </a:rPr>
              <a:t>1pm during the month of </a:t>
            </a:r>
            <a:r>
              <a:rPr lang="en-GB" sz="1800" dirty="0">
                <a:solidFill>
                  <a:srgbClr val="FFFF00"/>
                </a:solidFill>
              </a:rPr>
              <a:t>September</a:t>
            </a:r>
            <a:r>
              <a:rPr lang="en-GB" sz="1800" dirty="0" smtClean="0">
                <a:solidFill>
                  <a:srgbClr val="FFFF00"/>
                </a:solidFill>
              </a:rPr>
              <a:t>. Starting dates and days/times of attendance cannot be confirmed yet due to COVID 19.</a:t>
            </a:r>
            <a:endParaRPr lang="en-GB" sz="1800" dirty="0">
              <a:solidFill>
                <a:srgbClr val="FFFF00"/>
              </a:solidFill>
            </a:endParaRPr>
          </a:p>
          <a:p>
            <a:r>
              <a:rPr lang="en-GB" sz="1800" dirty="0" smtClean="0">
                <a:solidFill>
                  <a:srgbClr val="FFFF00"/>
                </a:solidFill>
              </a:rPr>
              <a:t>An </a:t>
            </a:r>
            <a:r>
              <a:rPr lang="en-GB" sz="1800" dirty="0" err="1" smtClean="0">
                <a:solidFill>
                  <a:srgbClr val="FFFF00"/>
                </a:solidFill>
              </a:rPr>
              <a:t>nitial</a:t>
            </a:r>
            <a:r>
              <a:rPr lang="en-GB" sz="1800" dirty="0" smtClean="0">
                <a:solidFill>
                  <a:srgbClr val="FFFF00"/>
                </a:solidFill>
              </a:rPr>
              <a:t> </a:t>
            </a:r>
            <a:r>
              <a:rPr lang="en-GB" sz="1800" dirty="0">
                <a:solidFill>
                  <a:srgbClr val="FFFF00"/>
                </a:solidFill>
              </a:rPr>
              <a:t>parents’ </a:t>
            </a:r>
            <a:r>
              <a:rPr lang="en-GB" sz="1800" dirty="0" smtClean="0">
                <a:solidFill>
                  <a:srgbClr val="FFFF00"/>
                </a:solidFill>
              </a:rPr>
              <a:t>meeting is usually held at </a:t>
            </a:r>
            <a:r>
              <a:rPr lang="en-GB" sz="1800" dirty="0">
                <a:solidFill>
                  <a:srgbClr val="FFFF00"/>
                </a:solidFill>
              </a:rPr>
              <a:t>end of </a:t>
            </a:r>
            <a:r>
              <a:rPr lang="en-GB" sz="1800" dirty="0" smtClean="0">
                <a:solidFill>
                  <a:srgbClr val="FFFF00"/>
                </a:solidFill>
              </a:rPr>
              <a:t>October to let you know how your child is settling in.</a:t>
            </a:r>
            <a:endParaRPr lang="en-GB" sz="1800" dirty="0">
              <a:solidFill>
                <a:srgbClr val="FFFF00"/>
              </a:solidFill>
            </a:endParaRPr>
          </a:p>
        </p:txBody>
      </p:sp>
      <p:graphicFrame>
        <p:nvGraphicFramePr>
          <p:cNvPr id="3178" name="Group 106"/>
          <p:cNvGraphicFramePr>
            <a:graphicFrameLocks noGrp="1"/>
          </p:cNvGraphicFramePr>
          <p:nvPr>
            <p:ph sz="half" idx="2"/>
            <p:extLst>
              <p:ext uri="{D42A27DB-BD31-4B8C-83A1-F6EECF244321}">
                <p14:modId xmlns:p14="http://schemas.microsoft.com/office/powerpoint/2010/main" val="3533304145"/>
              </p:ext>
            </p:extLst>
          </p:nvPr>
        </p:nvGraphicFramePr>
        <p:xfrm>
          <a:off x="539552" y="1257278"/>
          <a:ext cx="4104456" cy="5310373"/>
        </p:xfrm>
        <a:graphic>
          <a:graphicData uri="http://schemas.openxmlformats.org/drawingml/2006/table">
            <a:tbl>
              <a:tblPr/>
              <a:tblGrid>
                <a:gridCol w="1872208">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tblGrid>
              <a:tr h="1080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rgbClr val="FFFF66"/>
                          </a:solidFill>
                          <a:effectLst/>
                          <a:latin typeface="Times New Roman" pitchFamily="18" charset="0"/>
                        </a:rPr>
                        <a:t>9: 20 – 9: 30</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rgbClr val="FFFF66"/>
                          </a:solidFill>
                          <a:effectLst/>
                          <a:latin typeface="Times New Roman" pitchFamily="18" charset="0"/>
                        </a:rPr>
                        <a:t>Registration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rgbClr val="FFFF66"/>
                          </a:solidFill>
                          <a:effectLst/>
                          <a:latin typeface="Times New Roman" pitchFamily="18" charset="0"/>
                        </a:rPr>
                        <a:t>Admin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rgbClr val="FFFF66"/>
                          </a:solidFill>
                          <a:effectLst/>
                          <a:latin typeface="Times New Roman" pitchFamily="18" charset="0"/>
                        </a:rPr>
                        <a:t>Prayers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35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rgbClr val="FFFF66"/>
                          </a:solidFill>
                          <a:effectLst/>
                          <a:latin typeface="Times New Roman" pitchFamily="18" charset="0"/>
                        </a:rPr>
                        <a:t>9: 30 – 10:30</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rgbClr val="FFFF66"/>
                          </a:solidFill>
                          <a:effectLst/>
                          <a:latin typeface="Times New Roman" pitchFamily="18" charset="0"/>
                        </a:rPr>
                        <a:t>Play</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67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rgbClr val="FFFF66"/>
                          </a:solidFill>
                          <a:effectLst/>
                          <a:latin typeface="Times New Roman" pitchFamily="18" charset="0"/>
                        </a:rPr>
                        <a:t>10: 30-10:50</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rgbClr val="FFFF66"/>
                          </a:solidFill>
                          <a:effectLst/>
                          <a:latin typeface="Times New Roman" pitchFamily="18" charset="0"/>
                        </a:rPr>
                        <a:t>Snack</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35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rgbClr val="FFFF66"/>
                          </a:solidFill>
                          <a:effectLst/>
                          <a:latin typeface="Times New Roman" pitchFamily="18" charset="0"/>
                        </a:rPr>
                        <a:t>10:50 –11:00</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rgbClr val="FFFF66"/>
                          </a:solidFill>
                          <a:effectLst/>
                          <a:latin typeface="Times New Roman" pitchFamily="18" charset="0"/>
                        </a:rPr>
                        <a:t>Outside play</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35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rgbClr val="FFFF66"/>
                          </a:solidFill>
                          <a:effectLst/>
                          <a:latin typeface="Times New Roman" pitchFamily="18" charset="0"/>
                        </a:rPr>
                        <a:t>11:00- 12:20</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rgbClr val="FFFF66"/>
                          </a:solidFill>
                          <a:effectLst/>
                          <a:latin typeface="Times New Roman" pitchFamily="18" charset="0"/>
                        </a:rPr>
                        <a:t>Curriculum</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74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rgbClr val="FFFF66"/>
                          </a:solidFill>
                          <a:effectLst/>
                          <a:latin typeface="Times New Roman" pitchFamily="18" charset="0"/>
                        </a:rPr>
                        <a:t>12:20- 12:40</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rgbClr val="FFFF66"/>
                          </a:solidFill>
                          <a:effectLst/>
                          <a:latin typeface="Times New Roman" pitchFamily="18" charset="0"/>
                        </a:rPr>
                        <a:t>Dinner/Lunch</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67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rgbClr val="FFFF66"/>
                          </a:solidFill>
                          <a:effectLst/>
                          <a:latin typeface="Times New Roman" pitchFamily="18" charset="0"/>
                        </a:rPr>
                        <a:t>12:40- 1pm</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rgbClr val="FFFF66"/>
                          </a:solidFill>
                          <a:effectLst/>
                          <a:latin typeface="Times New Roman" pitchFamily="18" charset="0"/>
                        </a:rPr>
                        <a:t>Outside Play</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635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rgbClr val="FFFF66"/>
                          </a:solidFill>
                          <a:effectLst/>
                          <a:latin typeface="Times New Roman" pitchFamily="18" charset="0"/>
                        </a:rPr>
                        <a:t>1pm- 2pm</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rgbClr val="FFFF66"/>
                          </a:solidFill>
                          <a:effectLst/>
                          <a:latin typeface="Times New Roman" pitchFamily="18" charset="0"/>
                        </a:rPr>
                        <a:t>Curriculum</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2" presetClass="entr" presetSubtype="2" fill="hold" nodeType="withEffect">
                                  <p:stCondLst>
                                    <p:cond delay="0"/>
                                  </p:stCondLst>
                                  <p:childTnLst>
                                    <p:set>
                                      <p:cBhvr>
                                        <p:cTn id="9" dur="1" fill="hold">
                                          <p:stCondLst>
                                            <p:cond delay="0"/>
                                          </p:stCondLst>
                                        </p:cTn>
                                        <p:tgtEl>
                                          <p:spTgt spid="3083"/>
                                        </p:tgtEl>
                                        <p:attrNameLst>
                                          <p:attrName>style.visibility</p:attrName>
                                        </p:attrNameLst>
                                      </p:cBhvr>
                                      <p:to>
                                        <p:strVal val="visible"/>
                                      </p:to>
                                    </p:set>
                                    <p:anim calcmode="lin" valueType="num">
                                      <p:cBhvr additive="base">
                                        <p:cTn id="10" dur="500" fill="hold"/>
                                        <p:tgtEl>
                                          <p:spTgt spid="3083"/>
                                        </p:tgtEl>
                                        <p:attrNameLst>
                                          <p:attrName>ppt_x</p:attrName>
                                        </p:attrNameLst>
                                      </p:cBhvr>
                                      <p:tavLst>
                                        <p:tav tm="0">
                                          <p:val>
                                            <p:strVal val="1+#ppt_w/2"/>
                                          </p:val>
                                        </p:tav>
                                        <p:tav tm="100000">
                                          <p:val>
                                            <p:strVal val="#ppt_x"/>
                                          </p:val>
                                        </p:tav>
                                      </p:tavLst>
                                    </p:anim>
                                    <p:anim calcmode="lin" valueType="num">
                                      <p:cBhvr additive="base">
                                        <p:cTn id="11" dur="500" fill="hold"/>
                                        <p:tgtEl>
                                          <p:spTgt spid="3083"/>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3075">
                                            <p:bg/>
                                          </p:spTgt>
                                        </p:tgtEl>
                                        <p:attrNameLst>
                                          <p:attrName>style.visibility</p:attrName>
                                        </p:attrNameLst>
                                      </p:cBhvr>
                                      <p:to>
                                        <p:strVal val="visible"/>
                                      </p:to>
                                    </p:set>
                                    <p:anim calcmode="lin" valueType="num">
                                      <p:cBhvr additive="base">
                                        <p:cTn id="16" dur="500" fill="hold"/>
                                        <p:tgtEl>
                                          <p:spTgt spid="3075">
                                            <p:bg/>
                                          </p:spTgt>
                                        </p:tgtEl>
                                        <p:attrNameLst>
                                          <p:attrName>ppt_x</p:attrName>
                                        </p:attrNameLst>
                                      </p:cBhvr>
                                      <p:tavLst>
                                        <p:tav tm="0">
                                          <p:val>
                                            <p:strVal val="0-#ppt_w/2"/>
                                          </p:val>
                                        </p:tav>
                                        <p:tav tm="100000">
                                          <p:val>
                                            <p:strVal val="#ppt_x"/>
                                          </p:val>
                                        </p:tav>
                                      </p:tavLst>
                                    </p:anim>
                                    <p:anim calcmode="lin" valueType="num">
                                      <p:cBhvr additive="base">
                                        <p:cTn id="17" dur="500" fill="hold"/>
                                        <p:tgtEl>
                                          <p:spTgt spid="3075">
                                            <p:bg/>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075" grpId="0" build="p"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228600"/>
            <a:ext cx="7772400" cy="914400"/>
          </a:xfrm>
        </p:spPr>
        <p:txBody>
          <a:bodyPr/>
          <a:lstStyle/>
          <a:p>
            <a:pPr eaLnBrk="1" hangingPunct="1"/>
            <a:r>
              <a:rPr lang="en-GB" u="sng" dirty="0" smtClean="0">
                <a:solidFill>
                  <a:srgbClr val="FFFF00"/>
                </a:solidFill>
                <a:latin typeface="SassoonPrimaryInfant" pitchFamily="2" charset="0"/>
              </a:rPr>
              <a:t>Healthy Eating School</a:t>
            </a:r>
          </a:p>
        </p:txBody>
      </p:sp>
      <p:sp>
        <p:nvSpPr>
          <p:cNvPr id="9220" name="Rectangle 4"/>
          <p:cNvSpPr>
            <a:spLocks noGrp="1" noChangeArrowheads="1"/>
          </p:cNvSpPr>
          <p:nvPr>
            <p:ph type="body" sz="half" idx="2"/>
          </p:nvPr>
        </p:nvSpPr>
        <p:spPr>
          <a:xfrm>
            <a:off x="4068564" y="1124744"/>
            <a:ext cx="4895924" cy="5616623"/>
          </a:xfrm>
        </p:spPr>
        <p:txBody>
          <a:bodyPr/>
          <a:lstStyle/>
          <a:p>
            <a:pPr eaLnBrk="1" hangingPunct="1">
              <a:lnSpc>
                <a:spcPct val="80000"/>
              </a:lnSpc>
            </a:pPr>
            <a:r>
              <a:rPr lang="en-GB" sz="1800" b="1" dirty="0">
                <a:solidFill>
                  <a:srgbClr val="FFFF00"/>
                </a:solidFill>
                <a:latin typeface="SassoonPrimaryInfant" pitchFamily="2" charset="0"/>
              </a:rPr>
              <a:t>Snack time incorporates several areas of the curriculum and is timetabled into the day. </a:t>
            </a:r>
          </a:p>
          <a:p>
            <a:pPr eaLnBrk="1" hangingPunct="1">
              <a:lnSpc>
                <a:spcPct val="80000"/>
              </a:lnSpc>
            </a:pPr>
            <a:endParaRPr lang="en-GB" sz="1800" b="1" dirty="0">
              <a:solidFill>
                <a:srgbClr val="FFFF00"/>
              </a:solidFill>
              <a:latin typeface="SassoonPrimaryInfant" pitchFamily="2" charset="0"/>
            </a:endParaRPr>
          </a:p>
          <a:p>
            <a:pPr eaLnBrk="1" hangingPunct="1">
              <a:lnSpc>
                <a:spcPct val="80000"/>
              </a:lnSpc>
            </a:pPr>
            <a:r>
              <a:rPr lang="en-GB" sz="1800" b="1" dirty="0">
                <a:solidFill>
                  <a:srgbClr val="FFFF00"/>
                </a:solidFill>
                <a:latin typeface="SassoonPrimaryInfant" pitchFamily="2" charset="0"/>
              </a:rPr>
              <a:t>Parents are asked to contribute £4 per month to cover the cost of this snack</a:t>
            </a:r>
            <a:r>
              <a:rPr lang="en-GB" sz="1800" b="1" dirty="0" smtClean="0">
                <a:solidFill>
                  <a:srgbClr val="FFFF00"/>
                </a:solidFill>
                <a:latin typeface="SassoonPrimaryInfant" pitchFamily="2" charset="0"/>
              </a:rPr>
              <a:t>.</a:t>
            </a:r>
          </a:p>
          <a:p>
            <a:pPr eaLnBrk="1" hangingPunct="1">
              <a:lnSpc>
                <a:spcPct val="80000"/>
              </a:lnSpc>
            </a:pPr>
            <a:endParaRPr lang="en-GB" sz="1800" b="1" dirty="0">
              <a:solidFill>
                <a:srgbClr val="FFFF00"/>
              </a:solidFill>
              <a:latin typeface="SassoonPrimaryInfant" pitchFamily="2" charset="0"/>
            </a:endParaRPr>
          </a:p>
          <a:p>
            <a:pPr eaLnBrk="1" hangingPunct="1">
              <a:lnSpc>
                <a:spcPct val="80000"/>
              </a:lnSpc>
            </a:pPr>
            <a:r>
              <a:rPr lang="en-GB" sz="1800" b="1" dirty="0" smtClean="0">
                <a:solidFill>
                  <a:srgbClr val="FFFF00"/>
                </a:solidFill>
                <a:latin typeface="SassoonPrimaryInfant" pitchFamily="2" charset="0"/>
              </a:rPr>
              <a:t>Selection of fruit</a:t>
            </a:r>
          </a:p>
          <a:p>
            <a:pPr eaLnBrk="1" hangingPunct="1">
              <a:lnSpc>
                <a:spcPct val="80000"/>
              </a:lnSpc>
            </a:pPr>
            <a:r>
              <a:rPr lang="en-GB" sz="1800" b="1" dirty="0" smtClean="0">
                <a:solidFill>
                  <a:srgbClr val="FFFF00"/>
                </a:solidFill>
                <a:latin typeface="SassoonPrimaryInfant" pitchFamily="2" charset="0"/>
              </a:rPr>
              <a:t>Vegetables from school garden</a:t>
            </a:r>
          </a:p>
          <a:p>
            <a:pPr eaLnBrk="1" hangingPunct="1">
              <a:lnSpc>
                <a:spcPct val="80000"/>
              </a:lnSpc>
            </a:pPr>
            <a:r>
              <a:rPr lang="en-GB" sz="1800" b="1" dirty="0" smtClean="0">
                <a:solidFill>
                  <a:srgbClr val="FFFF00"/>
                </a:solidFill>
                <a:latin typeface="SassoonPrimaryInfant" pitchFamily="2" charset="0"/>
              </a:rPr>
              <a:t>Choice of breads</a:t>
            </a:r>
          </a:p>
          <a:p>
            <a:pPr eaLnBrk="1" hangingPunct="1">
              <a:lnSpc>
                <a:spcPct val="80000"/>
              </a:lnSpc>
            </a:pPr>
            <a:r>
              <a:rPr lang="en-GB" sz="1800" b="1" dirty="0" smtClean="0">
                <a:solidFill>
                  <a:srgbClr val="FFFF00"/>
                </a:solidFill>
                <a:latin typeface="SassoonPrimaryInfant" pitchFamily="2" charset="0"/>
              </a:rPr>
              <a:t>Cheese</a:t>
            </a:r>
          </a:p>
          <a:p>
            <a:pPr eaLnBrk="1" hangingPunct="1">
              <a:lnSpc>
                <a:spcPct val="80000"/>
              </a:lnSpc>
            </a:pPr>
            <a:r>
              <a:rPr lang="en-GB" sz="1800" b="1" dirty="0" smtClean="0">
                <a:solidFill>
                  <a:srgbClr val="FFFF00"/>
                </a:solidFill>
                <a:latin typeface="SassoonPrimaryInfant" pitchFamily="2" charset="0"/>
              </a:rPr>
              <a:t>Ham</a:t>
            </a:r>
          </a:p>
          <a:p>
            <a:pPr eaLnBrk="1" hangingPunct="1">
              <a:lnSpc>
                <a:spcPct val="80000"/>
              </a:lnSpc>
            </a:pPr>
            <a:r>
              <a:rPr lang="en-GB" sz="1800" b="1" dirty="0" smtClean="0">
                <a:solidFill>
                  <a:srgbClr val="FFFF00"/>
                </a:solidFill>
                <a:latin typeface="SassoonPrimaryInfant" pitchFamily="2" charset="0"/>
              </a:rPr>
              <a:t>Yoghurt</a:t>
            </a:r>
          </a:p>
          <a:p>
            <a:pPr eaLnBrk="1" hangingPunct="1">
              <a:lnSpc>
                <a:spcPct val="80000"/>
              </a:lnSpc>
            </a:pPr>
            <a:r>
              <a:rPr lang="en-GB" sz="1800" b="1" dirty="0" smtClean="0">
                <a:solidFill>
                  <a:srgbClr val="FFFF00"/>
                </a:solidFill>
                <a:latin typeface="SassoonPrimaryInfant" pitchFamily="2" charset="0"/>
              </a:rPr>
              <a:t>Milk/Water</a:t>
            </a:r>
          </a:p>
          <a:p>
            <a:pPr eaLnBrk="1" hangingPunct="1">
              <a:lnSpc>
                <a:spcPct val="80000"/>
              </a:lnSpc>
            </a:pPr>
            <a:endParaRPr lang="en-GB" sz="1800" b="1" dirty="0" smtClean="0">
              <a:solidFill>
                <a:srgbClr val="FFFF00"/>
              </a:solidFill>
              <a:latin typeface="SassoonPrimaryInfant" pitchFamily="2" charset="0"/>
            </a:endParaRPr>
          </a:p>
          <a:p>
            <a:pPr eaLnBrk="1" hangingPunct="1">
              <a:lnSpc>
                <a:spcPct val="80000"/>
              </a:lnSpc>
            </a:pPr>
            <a:r>
              <a:rPr lang="en-GB" sz="1800" b="1" dirty="0" smtClean="0">
                <a:solidFill>
                  <a:srgbClr val="FFFF00"/>
                </a:solidFill>
                <a:latin typeface="SassoonPrimaryInfant" pitchFamily="2" charset="0"/>
              </a:rPr>
              <a:t>Lunch - one small treat allowed</a:t>
            </a:r>
          </a:p>
          <a:p>
            <a:pPr eaLnBrk="1" hangingPunct="1">
              <a:lnSpc>
                <a:spcPct val="80000"/>
              </a:lnSpc>
            </a:pPr>
            <a:endParaRPr lang="en-GB" sz="1800" b="1" dirty="0" smtClean="0">
              <a:solidFill>
                <a:srgbClr val="FFFF00"/>
              </a:solidFill>
              <a:latin typeface="SassoonPrimaryInfant" pitchFamily="2" charset="0"/>
            </a:endParaRPr>
          </a:p>
          <a:p>
            <a:pPr eaLnBrk="1" hangingPunct="1">
              <a:lnSpc>
                <a:spcPct val="80000"/>
              </a:lnSpc>
            </a:pPr>
            <a:r>
              <a:rPr lang="en-GB" sz="1800" b="1" dirty="0" smtClean="0">
                <a:solidFill>
                  <a:srgbClr val="FFFF00"/>
                </a:solidFill>
                <a:latin typeface="SassoonPrimaryInfant" pitchFamily="2" charset="0"/>
              </a:rPr>
              <a:t>Dinner costs £2.60 – menu </a:t>
            </a:r>
            <a:r>
              <a:rPr lang="en-GB" sz="1800" b="1" dirty="0" smtClean="0">
                <a:solidFill>
                  <a:srgbClr val="FFFF00"/>
                </a:solidFill>
                <a:latin typeface="SassoonPrimaryInfant" pitchFamily="2" charset="0"/>
              </a:rPr>
              <a:t>available</a:t>
            </a:r>
            <a:endParaRPr lang="en-GB" sz="1800" b="1" dirty="0" smtClean="0">
              <a:solidFill>
                <a:srgbClr val="FFFF00"/>
              </a:solidFill>
              <a:latin typeface="SassoonPrimaryInfant" pitchFamily="2" charset="0"/>
            </a:endParaRPr>
          </a:p>
        </p:txBody>
      </p:sp>
      <p:pic>
        <p:nvPicPr>
          <p:cNvPr id="9222" name="Picture 6" descr="healthy eating"/>
          <p:cNvPicPr>
            <a:picLocks noGrp="1" noChangeAspect="1" noChangeArrowheads="1"/>
          </p:cNvPicPr>
          <p:nvPr>
            <p:ph type="clipArt" sz="half" idx="1"/>
          </p:nvPr>
        </p:nvPicPr>
        <p:blipFill>
          <a:blip r:embed="rId3" cstate="print"/>
          <a:srcRect/>
          <a:stretch>
            <a:fillRect/>
          </a:stretch>
        </p:blipFill>
        <p:spPr>
          <a:xfrm>
            <a:off x="971600" y="1196752"/>
            <a:ext cx="2303735" cy="2173234"/>
          </a:xfrm>
          <a:noFill/>
          <a:ln w="76200">
            <a:solidFill>
              <a:srgbClr val="FFFF00"/>
            </a:solidFill>
          </a:ln>
        </p:spPr>
      </p:pic>
      <p:pic>
        <p:nvPicPr>
          <p:cNvPr id="4101" name="Picture 11" descr="DSC00209"/>
          <p:cNvPicPr>
            <a:picLocks noChangeAspect="1" noChangeArrowheads="1"/>
          </p:cNvPicPr>
          <p:nvPr/>
        </p:nvPicPr>
        <p:blipFill rotWithShape="1">
          <a:blip r:embed="rId4" cstate="print"/>
          <a:srcRect l="-1" t="7959" r="12161" b="4683"/>
          <a:stretch/>
        </p:blipFill>
        <p:spPr bwMode="auto">
          <a:xfrm>
            <a:off x="661491" y="3972272"/>
            <a:ext cx="2823197" cy="2105496"/>
          </a:xfrm>
          <a:prstGeom prst="rect">
            <a:avLst/>
          </a:prstGeom>
          <a:noFill/>
          <a:ln w="76200">
            <a:solidFill>
              <a:srgbClr val="FFFF00"/>
            </a:solidFill>
            <a:miter lim="800000"/>
            <a:headEnd/>
            <a:tailEnd/>
          </a:ln>
        </p:spPr>
      </p:pic>
      <p:pic>
        <p:nvPicPr>
          <p:cNvPr id="7" name="Picture 6" descr="N:\Primary one images may 2017\DSCF6213.JPG"/>
          <p:cNvPicPr/>
          <p:nvPr/>
        </p:nvPicPr>
        <p:blipFill rotWithShape="1">
          <a:blip r:embed="rId5" cstate="print">
            <a:extLst>
              <a:ext uri="{28A0092B-C50C-407E-A947-70E740481C1C}">
                <a14:useLocalDpi xmlns:a14="http://schemas.microsoft.com/office/drawing/2010/main" val="0"/>
              </a:ext>
            </a:extLst>
          </a:blip>
          <a:srcRect l="3106" t="3822" r="6822" b="6369"/>
          <a:stretch/>
        </p:blipFill>
        <p:spPr bwMode="auto">
          <a:xfrm>
            <a:off x="661491" y="3972272"/>
            <a:ext cx="2823197" cy="2105496"/>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2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20">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2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220">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220">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220">
                                            <p:txEl>
                                              <p:pRg st="6" end="6"/>
                                            </p:txEl>
                                          </p:spTgt>
                                        </p:tgtEl>
                                        <p:attrNameLst>
                                          <p:attrName>style.visibility</p:attrName>
                                        </p:attrNameLst>
                                      </p:cBhvr>
                                      <p:to>
                                        <p:strVal val="visible"/>
                                      </p:to>
                                    </p:set>
                                  </p:childTnLst>
                                </p:cTn>
                              </p:par>
                              <p:par>
                                <p:cTn id="27" presetID="2" presetClass="entr" presetSubtype="2" fill="hold" grpId="0" nodeType="withEffect">
                                  <p:stCondLst>
                                    <p:cond delay="0"/>
                                  </p:stCondLst>
                                  <p:childTnLst>
                                    <p:set>
                                      <p:cBhvr>
                                        <p:cTn id="28" dur="1" fill="hold">
                                          <p:stCondLst>
                                            <p:cond delay="0"/>
                                          </p:stCondLst>
                                        </p:cTn>
                                        <p:tgtEl>
                                          <p:spTgt spid="9220">
                                            <p:txEl>
                                              <p:pRg st="7" end="7"/>
                                            </p:txEl>
                                          </p:spTgt>
                                        </p:tgtEl>
                                        <p:attrNameLst>
                                          <p:attrName>style.visibility</p:attrName>
                                        </p:attrNameLst>
                                      </p:cBhvr>
                                      <p:to>
                                        <p:strVal val="visible"/>
                                      </p:to>
                                    </p:set>
                                    <p:anim calcmode="lin" valueType="num">
                                      <p:cBhvr additive="base">
                                        <p:cTn id="29" dur="500" fill="hold"/>
                                        <p:tgtEl>
                                          <p:spTgt spid="9220">
                                            <p:txEl>
                                              <p:pRg st="7" end="7"/>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922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9220">
                                            <p:txEl>
                                              <p:pRg st="8" end="8"/>
                                            </p:txEl>
                                          </p:spTgt>
                                        </p:tgtEl>
                                        <p:attrNameLst>
                                          <p:attrName>style.visibility</p:attrName>
                                        </p:attrNameLst>
                                      </p:cBhvr>
                                      <p:to>
                                        <p:strVal val="visible"/>
                                      </p:to>
                                    </p:set>
                                    <p:anim calcmode="lin" valueType="num">
                                      <p:cBhvr additive="base">
                                        <p:cTn id="35" dur="500" fill="hold"/>
                                        <p:tgtEl>
                                          <p:spTgt spid="9220">
                                            <p:txEl>
                                              <p:pRg st="8" end="8"/>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9220">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9220">
                                            <p:txEl>
                                              <p:pRg st="9" end="9"/>
                                            </p:txEl>
                                          </p:spTgt>
                                        </p:tgtEl>
                                        <p:attrNameLst>
                                          <p:attrName>style.visibility</p:attrName>
                                        </p:attrNameLst>
                                      </p:cBhvr>
                                      <p:to>
                                        <p:strVal val="visible"/>
                                      </p:to>
                                    </p:set>
                                    <p:anim calcmode="lin" valueType="num">
                                      <p:cBhvr additive="base">
                                        <p:cTn id="41" dur="500" fill="hold"/>
                                        <p:tgtEl>
                                          <p:spTgt spid="9220">
                                            <p:txEl>
                                              <p:pRg st="9" end="9"/>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9220">
                                            <p:txEl>
                                              <p:pRg st="9" end="9"/>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9220">
                                            <p:txEl>
                                              <p:pRg st="10" end="10"/>
                                            </p:txEl>
                                          </p:spTgt>
                                        </p:tgtEl>
                                        <p:attrNameLst>
                                          <p:attrName>style.visibility</p:attrName>
                                        </p:attrNameLst>
                                      </p:cBhvr>
                                      <p:to>
                                        <p:strVal val="visible"/>
                                      </p:to>
                                    </p:set>
                                    <p:anim calcmode="lin" valueType="num">
                                      <p:cBhvr additive="base">
                                        <p:cTn id="45" dur="500" fill="hold"/>
                                        <p:tgtEl>
                                          <p:spTgt spid="9220">
                                            <p:txEl>
                                              <p:pRg st="10" end="1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9220">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9220">
                                            <p:txEl>
                                              <p:pRg st="12" end="12"/>
                                            </p:txEl>
                                          </p:spTgt>
                                        </p:tgtEl>
                                        <p:attrNameLst>
                                          <p:attrName>style.visibility</p:attrName>
                                        </p:attrNameLst>
                                      </p:cBhvr>
                                      <p:to>
                                        <p:strVal val="visible"/>
                                      </p:to>
                                    </p:set>
                                    <p:anim calcmode="lin" valueType="num">
                                      <p:cBhvr additive="base">
                                        <p:cTn id="51" dur="500" fill="hold"/>
                                        <p:tgtEl>
                                          <p:spTgt spid="9220">
                                            <p:txEl>
                                              <p:pRg st="12" end="12"/>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9220">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9220">
                                            <p:txEl>
                                              <p:pRg st="14" end="14"/>
                                            </p:txEl>
                                          </p:spTgt>
                                        </p:tgtEl>
                                        <p:attrNameLst>
                                          <p:attrName>style.visibility</p:attrName>
                                        </p:attrNameLst>
                                      </p:cBhvr>
                                      <p:to>
                                        <p:strVal val="visible"/>
                                      </p:to>
                                    </p:set>
                                    <p:anim calcmode="lin" valueType="num">
                                      <p:cBhvr additive="base">
                                        <p:cTn id="57" dur="500" fill="hold"/>
                                        <p:tgtEl>
                                          <p:spTgt spid="9220">
                                            <p:txEl>
                                              <p:pRg st="14" end="14"/>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9220">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20"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228600"/>
            <a:ext cx="7772400" cy="1143000"/>
          </a:xfrm>
        </p:spPr>
        <p:txBody>
          <a:bodyPr/>
          <a:lstStyle/>
          <a:p>
            <a:pPr eaLnBrk="1" hangingPunct="1"/>
            <a:r>
              <a:rPr lang="en-GB" sz="6000" u="sng" dirty="0" smtClean="0">
                <a:solidFill>
                  <a:srgbClr val="FFFF00"/>
                </a:solidFill>
                <a:latin typeface="SassoonPrimaryInfant" pitchFamily="2" charset="0"/>
              </a:rPr>
              <a:t>Uniform</a:t>
            </a:r>
          </a:p>
        </p:txBody>
      </p:sp>
      <p:sp>
        <p:nvSpPr>
          <p:cNvPr id="5123" name="Rectangle 4"/>
          <p:cNvSpPr>
            <a:spLocks noGrp="1" noChangeArrowheads="1"/>
          </p:cNvSpPr>
          <p:nvPr>
            <p:ph type="body" sz="half" idx="2"/>
          </p:nvPr>
        </p:nvSpPr>
        <p:spPr>
          <a:xfrm>
            <a:off x="3297238" y="1484784"/>
            <a:ext cx="2570906" cy="2808312"/>
          </a:xfrm>
        </p:spPr>
        <p:txBody>
          <a:bodyPr/>
          <a:lstStyle/>
          <a:p>
            <a:pPr eaLnBrk="1" hangingPunct="1">
              <a:lnSpc>
                <a:spcPct val="90000"/>
              </a:lnSpc>
            </a:pPr>
            <a:r>
              <a:rPr lang="en-GB" sz="2800" u="sng" dirty="0" smtClean="0">
                <a:solidFill>
                  <a:srgbClr val="FFFF00"/>
                </a:solidFill>
                <a:latin typeface="SassoonPrimaryType" pitchFamily="2" charset="0"/>
              </a:rPr>
              <a:t>Boys  </a:t>
            </a:r>
          </a:p>
          <a:p>
            <a:pPr eaLnBrk="1" hangingPunct="1">
              <a:lnSpc>
                <a:spcPct val="90000"/>
              </a:lnSpc>
              <a:buFontTx/>
              <a:buNone/>
            </a:pPr>
            <a:r>
              <a:rPr lang="en-GB" sz="2400" dirty="0" smtClean="0">
                <a:solidFill>
                  <a:srgbClr val="FFFF00"/>
                </a:solidFill>
                <a:latin typeface="SassoonPrimaryType" pitchFamily="2" charset="0"/>
              </a:rPr>
              <a:t>Navy Trousers</a:t>
            </a:r>
          </a:p>
          <a:p>
            <a:pPr eaLnBrk="1" hangingPunct="1">
              <a:lnSpc>
                <a:spcPct val="90000"/>
              </a:lnSpc>
              <a:buFontTx/>
              <a:buNone/>
            </a:pPr>
            <a:r>
              <a:rPr lang="en-GB" sz="2400" dirty="0" smtClean="0">
                <a:solidFill>
                  <a:srgbClr val="FFFF00"/>
                </a:solidFill>
                <a:latin typeface="SassoonPrimaryType" pitchFamily="2" charset="0"/>
              </a:rPr>
              <a:t>Navy, V-neck jumper</a:t>
            </a:r>
          </a:p>
          <a:p>
            <a:pPr eaLnBrk="1" hangingPunct="1">
              <a:lnSpc>
                <a:spcPct val="90000"/>
              </a:lnSpc>
              <a:buFontTx/>
              <a:buNone/>
            </a:pPr>
            <a:r>
              <a:rPr lang="en-GB" sz="2400" dirty="0" smtClean="0">
                <a:solidFill>
                  <a:srgbClr val="FFFF00"/>
                </a:solidFill>
                <a:latin typeface="SassoonPrimaryType" pitchFamily="2" charset="0"/>
              </a:rPr>
              <a:t>Light blue shirt</a:t>
            </a:r>
          </a:p>
          <a:p>
            <a:pPr eaLnBrk="1" hangingPunct="1">
              <a:lnSpc>
                <a:spcPct val="90000"/>
              </a:lnSpc>
              <a:buFontTx/>
              <a:buNone/>
            </a:pPr>
            <a:r>
              <a:rPr lang="en-GB" sz="2400" dirty="0" smtClean="0">
                <a:solidFill>
                  <a:srgbClr val="FFFF00"/>
                </a:solidFill>
                <a:latin typeface="SassoonPrimaryType" pitchFamily="2" charset="0"/>
              </a:rPr>
              <a:t>School tie</a:t>
            </a:r>
          </a:p>
          <a:p>
            <a:pPr eaLnBrk="1" hangingPunct="1">
              <a:lnSpc>
                <a:spcPct val="90000"/>
              </a:lnSpc>
              <a:buFontTx/>
              <a:buNone/>
            </a:pPr>
            <a:r>
              <a:rPr lang="en-GB" sz="2400" dirty="0" smtClean="0">
                <a:solidFill>
                  <a:srgbClr val="FFFF00"/>
                </a:solidFill>
                <a:latin typeface="SassoonPrimaryType" pitchFamily="2" charset="0"/>
              </a:rPr>
              <a:t>                       </a:t>
            </a:r>
          </a:p>
        </p:txBody>
      </p:sp>
      <p:sp>
        <p:nvSpPr>
          <p:cNvPr id="5124" name="Text Box 5"/>
          <p:cNvSpPr txBox="1">
            <a:spLocks noChangeArrowheads="1"/>
          </p:cNvSpPr>
          <p:nvPr/>
        </p:nvSpPr>
        <p:spPr bwMode="auto">
          <a:xfrm>
            <a:off x="6172200" y="1143000"/>
            <a:ext cx="2576264" cy="3410164"/>
          </a:xfrm>
          <a:prstGeom prst="rect">
            <a:avLst/>
          </a:prstGeom>
          <a:noFill/>
          <a:ln w="9525">
            <a:noFill/>
            <a:miter lim="800000"/>
            <a:headEnd/>
            <a:tailEnd/>
          </a:ln>
          <a:effectLst/>
        </p:spPr>
        <p:txBody>
          <a:bodyPr wrap="square">
            <a:spAutoFit/>
          </a:bodyPr>
          <a:lstStyle/>
          <a:p>
            <a:pPr>
              <a:lnSpc>
                <a:spcPct val="90000"/>
              </a:lnSpc>
              <a:spcBef>
                <a:spcPct val="20000"/>
              </a:spcBef>
            </a:pPr>
            <a:endParaRPr lang="en-GB" dirty="0">
              <a:solidFill>
                <a:srgbClr val="FFFF00"/>
              </a:solidFill>
              <a:latin typeface="SassoonPrimaryInfant" pitchFamily="2" charset="0"/>
            </a:endParaRPr>
          </a:p>
          <a:p>
            <a:pPr>
              <a:lnSpc>
                <a:spcPct val="90000"/>
              </a:lnSpc>
              <a:spcBef>
                <a:spcPct val="20000"/>
              </a:spcBef>
              <a:buFontTx/>
              <a:buChar char="•"/>
            </a:pPr>
            <a:r>
              <a:rPr lang="en-GB" sz="2800" dirty="0">
                <a:solidFill>
                  <a:srgbClr val="FFFF00"/>
                </a:solidFill>
                <a:latin typeface="SassoonPrimaryInfant" pitchFamily="2" charset="0"/>
              </a:rPr>
              <a:t>  </a:t>
            </a:r>
            <a:r>
              <a:rPr lang="en-GB" sz="2800" u="sng" dirty="0">
                <a:solidFill>
                  <a:srgbClr val="FFFF00"/>
                </a:solidFill>
                <a:latin typeface="SassoonPrimaryInfant" pitchFamily="2" charset="0"/>
              </a:rPr>
              <a:t>Girls</a:t>
            </a:r>
          </a:p>
          <a:p>
            <a:pPr>
              <a:lnSpc>
                <a:spcPct val="90000"/>
              </a:lnSpc>
              <a:spcBef>
                <a:spcPct val="20000"/>
              </a:spcBef>
            </a:pPr>
            <a:r>
              <a:rPr lang="en-GB" dirty="0">
                <a:solidFill>
                  <a:srgbClr val="FFFF00"/>
                </a:solidFill>
                <a:latin typeface="SassoonPrimaryInfant" pitchFamily="2" charset="0"/>
              </a:rPr>
              <a:t>Navy Skirt</a:t>
            </a:r>
          </a:p>
          <a:p>
            <a:pPr>
              <a:lnSpc>
                <a:spcPct val="90000"/>
              </a:lnSpc>
              <a:spcBef>
                <a:spcPct val="20000"/>
              </a:spcBef>
            </a:pPr>
            <a:r>
              <a:rPr lang="en-GB" dirty="0">
                <a:solidFill>
                  <a:srgbClr val="FFFF00"/>
                </a:solidFill>
                <a:latin typeface="SassoonPrimaryInfant" pitchFamily="2" charset="0"/>
              </a:rPr>
              <a:t>Navy V-neck </a:t>
            </a:r>
            <a:r>
              <a:rPr lang="en-GB" dirty="0" smtClean="0">
                <a:solidFill>
                  <a:srgbClr val="FFFF00"/>
                </a:solidFill>
                <a:latin typeface="SassoonPrimaryInfant" pitchFamily="2" charset="0"/>
              </a:rPr>
              <a:t>jumper/cardigan</a:t>
            </a:r>
            <a:endParaRPr lang="en-GB" dirty="0">
              <a:solidFill>
                <a:srgbClr val="FFFF00"/>
              </a:solidFill>
              <a:latin typeface="SassoonPrimaryInfant" pitchFamily="2" charset="0"/>
            </a:endParaRPr>
          </a:p>
          <a:p>
            <a:pPr>
              <a:lnSpc>
                <a:spcPct val="90000"/>
              </a:lnSpc>
              <a:spcBef>
                <a:spcPct val="20000"/>
              </a:spcBef>
            </a:pPr>
            <a:r>
              <a:rPr lang="en-GB" dirty="0">
                <a:solidFill>
                  <a:srgbClr val="FFFF00"/>
                </a:solidFill>
                <a:latin typeface="SassoonPrimaryInfant" pitchFamily="2" charset="0"/>
              </a:rPr>
              <a:t>Light-blue shirt</a:t>
            </a:r>
          </a:p>
          <a:p>
            <a:pPr>
              <a:lnSpc>
                <a:spcPct val="90000"/>
              </a:lnSpc>
              <a:spcBef>
                <a:spcPct val="20000"/>
              </a:spcBef>
            </a:pPr>
            <a:r>
              <a:rPr lang="en-GB" dirty="0">
                <a:solidFill>
                  <a:srgbClr val="FFFF00"/>
                </a:solidFill>
                <a:latin typeface="SassoonPrimaryInfant" pitchFamily="2" charset="0"/>
              </a:rPr>
              <a:t>School tie</a:t>
            </a:r>
          </a:p>
          <a:p>
            <a:pPr>
              <a:spcBef>
                <a:spcPct val="50000"/>
              </a:spcBef>
            </a:pPr>
            <a:endParaRPr lang="en-GB" dirty="0">
              <a:latin typeface="SassoonPrimaryInfant" pitchFamily="2" charset="0"/>
            </a:endParaRPr>
          </a:p>
        </p:txBody>
      </p:sp>
      <p:sp>
        <p:nvSpPr>
          <p:cNvPr id="5125" name="Text Box 6"/>
          <p:cNvSpPr txBox="1">
            <a:spLocks noChangeArrowheads="1"/>
          </p:cNvSpPr>
          <p:nvPr/>
        </p:nvSpPr>
        <p:spPr bwMode="auto">
          <a:xfrm>
            <a:off x="323528" y="4365104"/>
            <a:ext cx="7010400" cy="2308324"/>
          </a:xfrm>
          <a:prstGeom prst="rect">
            <a:avLst/>
          </a:prstGeom>
          <a:noFill/>
          <a:ln w="9525">
            <a:noFill/>
            <a:miter lim="800000"/>
            <a:headEnd/>
            <a:tailEnd/>
          </a:ln>
          <a:effectLst/>
        </p:spPr>
        <p:txBody>
          <a:bodyPr>
            <a:spAutoFit/>
          </a:bodyPr>
          <a:lstStyle/>
          <a:p>
            <a:pPr>
              <a:spcBef>
                <a:spcPct val="50000"/>
              </a:spcBef>
            </a:pPr>
            <a:r>
              <a:rPr lang="en-GB" dirty="0">
                <a:solidFill>
                  <a:srgbClr val="FFFF00"/>
                </a:solidFill>
                <a:latin typeface="SassoonPrimaryInfant" pitchFamily="2" charset="0"/>
              </a:rPr>
              <a:t>For P.E children will require black plimsolls.</a:t>
            </a:r>
          </a:p>
          <a:p>
            <a:pPr>
              <a:spcBef>
                <a:spcPct val="50000"/>
              </a:spcBef>
            </a:pPr>
            <a:r>
              <a:rPr lang="en-GB" dirty="0">
                <a:solidFill>
                  <a:srgbClr val="FFFF00"/>
                </a:solidFill>
                <a:latin typeface="SassoonPrimaryInfant" pitchFamily="2" charset="0"/>
              </a:rPr>
              <a:t>Wellingtons will be required for outdoor </a:t>
            </a:r>
            <a:r>
              <a:rPr lang="en-GB" dirty="0" smtClean="0">
                <a:solidFill>
                  <a:srgbClr val="FFFF00"/>
                </a:solidFill>
                <a:latin typeface="SassoonPrimaryInfant" pitchFamily="2" charset="0"/>
              </a:rPr>
              <a:t>play and forest school lessons.</a:t>
            </a:r>
            <a:endParaRPr lang="en-GB" dirty="0">
              <a:solidFill>
                <a:srgbClr val="FFFF00"/>
              </a:solidFill>
              <a:latin typeface="SassoonPrimaryInfant" pitchFamily="2" charset="0"/>
            </a:endParaRPr>
          </a:p>
          <a:p>
            <a:pPr>
              <a:spcBef>
                <a:spcPct val="50000"/>
              </a:spcBef>
            </a:pPr>
            <a:r>
              <a:rPr lang="en-GB" b="1" dirty="0">
                <a:solidFill>
                  <a:srgbClr val="FFFF00"/>
                </a:solidFill>
                <a:latin typeface="SassoonPrimaryInfant" pitchFamily="2" charset="0"/>
              </a:rPr>
              <a:t>Please ensure that all items of clothing etc. are clearly labelled.</a:t>
            </a:r>
          </a:p>
        </p:txBody>
      </p:sp>
      <p:pic>
        <p:nvPicPr>
          <p:cNvPr id="1026" name="Picture 2" descr="N:\Primary one images may 2017\DSCF614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915" t="7404" r="4355"/>
          <a:stretch/>
        </p:blipFill>
        <p:spPr bwMode="auto">
          <a:xfrm>
            <a:off x="467544" y="952500"/>
            <a:ext cx="2361333" cy="3248993"/>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pic>
        <p:nvPicPr>
          <p:cNvPr id="2" name="Picture 2" descr="N:\Primary one images may 2017\DSCF614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773" r="8100" b="11114"/>
          <a:stretch/>
        </p:blipFill>
        <p:spPr bwMode="auto">
          <a:xfrm rot="5400000">
            <a:off x="6756404" y="4539362"/>
            <a:ext cx="2569583" cy="1638080"/>
          </a:xfrm>
          <a:prstGeom prst="rect">
            <a:avLst/>
          </a:prstGeom>
          <a:noFill/>
          <a:ln w="57150">
            <a:solidFill>
              <a:srgbClr val="FFFF00"/>
            </a:solidFill>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008" y="188640"/>
            <a:ext cx="7772400" cy="1143000"/>
          </a:xfrm>
        </p:spPr>
        <p:txBody>
          <a:bodyPr/>
          <a:lstStyle/>
          <a:p>
            <a:r>
              <a:rPr lang="en-GB" u="sng" dirty="0" smtClean="0">
                <a:solidFill>
                  <a:srgbClr val="FFFF00"/>
                </a:solidFill>
              </a:rPr>
              <a:t>School Bus</a:t>
            </a:r>
            <a:endParaRPr lang="en-GB" u="sng" dirty="0">
              <a:solidFill>
                <a:srgbClr val="FFFF00"/>
              </a:solidFill>
            </a:endParaRPr>
          </a:p>
        </p:txBody>
      </p:sp>
      <p:sp>
        <p:nvSpPr>
          <p:cNvPr id="3" name="Content Placeholder 2"/>
          <p:cNvSpPr>
            <a:spLocks noGrp="1"/>
          </p:cNvSpPr>
          <p:nvPr>
            <p:ph idx="1"/>
          </p:nvPr>
        </p:nvSpPr>
        <p:spPr>
          <a:xfrm>
            <a:off x="685800" y="1484784"/>
            <a:ext cx="7772400" cy="4968552"/>
          </a:xfrm>
        </p:spPr>
        <p:txBody>
          <a:bodyPr/>
          <a:lstStyle/>
          <a:p>
            <a:pPr marL="0" indent="0">
              <a:buNone/>
            </a:pPr>
            <a:endParaRPr lang="en-GB" sz="900" dirty="0" smtClean="0">
              <a:solidFill>
                <a:srgbClr val="FFFF00"/>
              </a:solidFill>
            </a:endParaRPr>
          </a:p>
          <a:p>
            <a:r>
              <a:rPr lang="en-GB" sz="2400" dirty="0" smtClean="0">
                <a:solidFill>
                  <a:srgbClr val="FFFF00"/>
                </a:solidFill>
              </a:rPr>
              <a:t>A 2 o’clock </a:t>
            </a:r>
            <a:r>
              <a:rPr lang="en-GB" sz="2400" dirty="0">
                <a:solidFill>
                  <a:srgbClr val="FFFF00"/>
                </a:solidFill>
              </a:rPr>
              <a:t>bus </a:t>
            </a:r>
            <a:r>
              <a:rPr lang="en-GB" sz="2400" dirty="0" smtClean="0">
                <a:solidFill>
                  <a:srgbClr val="FFFF00"/>
                </a:solidFill>
              </a:rPr>
              <a:t>normally operates from October. There is a daily charge for this service.</a:t>
            </a:r>
            <a:endParaRPr lang="en-GB" sz="2400" dirty="0">
              <a:solidFill>
                <a:srgbClr val="FFFF00"/>
              </a:solidFill>
            </a:endParaRPr>
          </a:p>
          <a:p>
            <a:pPr marL="0" indent="0">
              <a:buNone/>
            </a:pPr>
            <a:r>
              <a:rPr lang="en-GB" sz="2400" dirty="0">
                <a:solidFill>
                  <a:srgbClr val="FFFF00"/>
                </a:solidFill>
              </a:rPr>
              <a:t>   </a:t>
            </a:r>
            <a:endParaRPr lang="en-GB" sz="2400" dirty="0" smtClean="0">
              <a:solidFill>
                <a:srgbClr val="FFFF00"/>
              </a:solidFill>
            </a:endParaRPr>
          </a:p>
          <a:p>
            <a:pPr marL="0" indent="0">
              <a:buNone/>
            </a:pPr>
            <a:r>
              <a:rPr lang="en-GB" sz="2400" dirty="0" smtClean="0">
                <a:solidFill>
                  <a:srgbClr val="FFFF00"/>
                </a:solidFill>
              </a:rPr>
              <a:t>Usual </a:t>
            </a:r>
            <a:r>
              <a:rPr lang="en-GB" sz="2400" dirty="0" smtClean="0">
                <a:solidFill>
                  <a:srgbClr val="FFFF00"/>
                </a:solidFill>
              </a:rPr>
              <a:t>route is </a:t>
            </a:r>
            <a:r>
              <a:rPr lang="en-GB" sz="2400" dirty="0" err="1" smtClean="0">
                <a:solidFill>
                  <a:srgbClr val="FFFF00"/>
                </a:solidFill>
              </a:rPr>
              <a:t>Straidarran</a:t>
            </a:r>
            <a:r>
              <a:rPr lang="en-GB" sz="2400" dirty="0">
                <a:solidFill>
                  <a:srgbClr val="FFFF00"/>
                </a:solidFill>
              </a:rPr>
              <a:t>, </a:t>
            </a:r>
            <a:r>
              <a:rPr lang="en-GB" sz="2400" dirty="0" err="1">
                <a:solidFill>
                  <a:srgbClr val="FFFF00"/>
                </a:solidFill>
              </a:rPr>
              <a:t>Craigbane</a:t>
            </a:r>
            <a:r>
              <a:rPr lang="en-GB" sz="2400" dirty="0">
                <a:solidFill>
                  <a:srgbClr val="FFFF00"/>
                </a:solidFill>
              </a:rPr>
              <a:t>, </a:t>
            </a:r>
            <a:r>
              <a:rPr lang="en-GB" sz="2400" dirty="0" smtClean="0">
                <a:solidFill>
                  <a:srgbClr val="FFFF00"/>
                </a:solidFill>
              </a:rPr>
              <a:t>   </a:t>
            </a:r>
            <a:r>
              <a:rPr lang="en-GB" sz="2400" dirty="0" err="1" smtClean="0">
                <a:solidFill>
                  <a:srgbClr val="FFFF00"/>
                </a:solidFill>
              </a:rPr>
              <a:t>Slieveboy</a:t>
            </a:r>
            <a:r>
              <a:rPr lang="en-GB" sz="2400" dirty="0">
                <a:solidFill>
                  <a:srgbClr val="FFFF00"/>
                </a:solidFill>
              </a:rPr>
              <a:t>, </a:t>
            </a:r>
            <a:r>
              <a:rPr lang="en-GB" sz="2400" dirty="0" err="1" smtClean="0">
                <a:solidFill>
                  <a:srgbClr val="FFFF00"/>
                </a:solidFill>
              </a:rPr>
              <a:t>Teenaght</a:t>
            </a:r>
            <a:r>
              <a:rPr lang="en-GB" sz="2400" dirty="0" smtClean="0">
                <a:solidFill>
                  <a:srgbClr val="FFFF00"/>
                </a:solidFill>
              </a:rPr>
              <a:t>. You can put your name down for this service if you wish in September.</a:t>
            </a:r>
            <a:endParaRPr lang="en-GB" sz="2400" dirty="0">
              <a:solidFill>
                <a:srgbClr val="FFFF00"/>
              </a:solidFill>
            </a:endParaRPr>
          </a:p>
          <a:p>
            <a:pPr marL="0" indent="0">
              <a:buNone/>
            </a:pPr>
            <a:r>
              <a:rPr lang="en-GB" sz="2400" dirty="0">
                <a:solidFill>
                  <a:srgbClr val="FFFF00"/>
                </a:solidFill>
              </a:rPr>
              <a:t> </a:t>
            </a:r>
            <a:endParaRPr lang="en-GB" sz="2400" dirty="0" smtClean="0">
              <a:solidFill>
                <a:srgbClr val="FFFF00"/>
              </a:solidFill>
            </a:endParaRPr>
          </a:p>
          <a:p>
            <a:r>
              <a:rPr lang="en-GB" sz="2400" dirty="0" smtClean="0">
                <a:solidFill>
                  <a:srgbClr val="FFFF00"/>
                </a:solidFill>
              </a:rPr>
              <a:t>Collection </a:t>
            </a:r>
            <a:r>
              <a:rPr lang="en-GB" sz="2400" dirty="0" smtClean="0">
                <a:solidFill>
                  <a:srgbClr val="FFFF00"/>
                </a:solidFill>
              </a:rPr>
              <a:t>Policy – we will</a:t>
            </a:r>
          </a:p>
          <a:p>
            <a:pPr marL="0" indent="0">
              <a:buNone/>
            </a:pPr>
            <a:r>
              <a:rPr lang="en-GB" sz="2400" dirty="0">
                <a:solidFill>
                  <a:srgbClr val="FFFF00"/>
                </a:solidFill>
              </a:rPr>
              <a:t>n</a:t>
            </a:r>
            <a:r>
              <a:rPr lang="en-GB" sz="2400" dirty="0" smtClean="0">
                <a:solidFill>
                  <a:srgbClr val="FFFF00"/>
                </a:solidFill>
              </a:rPr>
              <a:t>eed to know who will collect your </a:t>
            </a:r>
          </a:p>
          <a:p>
            <a:pPr marL="0" indent="0">
              <a:buNone/>
            </a:pPr>
            <a:r>
              <a:rPr lang="en-GB" sz="2400" dirty="0">
                <a:solidFill>
                  <a:srgbClr val="FFFF00"/>
                </a:solidFill>
              </a:rPr>
              <a:t>c</a:t>
            </a:r>
            <a:r>
              <a:rPr lang="en-GB" sz="2400" dirty="0" smtClean="0">
                <a:solidFill>
                  <a:srgbClr val="FFFF00"/>
                </a:solidFill>
              </a:rPr>
              <a:t>hild. You will complete a form when your child starts school.</a:t>
            </a:r>
            <a:endParaRPr lang="en-GB" sz="2400" dirty="0" smtClean="0">
              <a:solidFill>
                <a:srgbClr val="FFFF00"/>
              </a:solidFill>
            </a:endParaRPr>
          </a:p>
          <a:p>
            <a:endParaRPr lang="en-GB" dirty="0"/>
          </a:p>
        </p:txBody>
      </p:sp>
      <p:pic>
        <p:nvPicPr>
          <p:cNvPr id="8194" name="Picture 2" descr="Image result for School Bus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4077072"/>
            <a:ext cx="2287388"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671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772400" cy="1143000"/>
          </a:xfrm>
        </p:spPr>
        <p:txBody>
          <a:bodyPr/>
          <a:lstStyle/>
          <a:p>
            <a:r>
              <a:rPr lang="en-GB" u="sng" dirty="0" smtClean="0">
                <a:solidFill>
                  <a:srgbClr val="FFFF00"/>
                </a:solidFill>
              </a:rPr>
              <a:t>Additional Information </a:t>
            </a:r>
            <a:endParaRPr lang="en-GB" u="sng" dirty="0">
              <a:solidFill>
                <a:srgbClr val="FFFF00"/>
              </a:solidFill>
            </a:endParaRPr>
          </a:p>
        </p:txBody>
      </p:sp>
      <p:sp>
        <p:nvSpPr>
          <p:cNvPr id="3" name="Content Placeholder 2"/>
          <p:cNvSpPr>
            <a:spLocks noGrp="1"/>
          </p:cNvSpPr>
          <p:nvPr>
            <p:ph idx="1"/>
          </p:nvPr>
        </p:nvSpPr>
        <p:spPr>
          <a:xfrm>
            <a:off x="683568" y="1484784"/>
            <a:ext cx="7772400" cy="5184576"/>
          </a:xfrm>
        </p:spPr>
        <p:txBody>
          <a:bodyPr/>
          <a:lstStyle/>
          <a:p>
            <a:r>
              <a:rPr lang="en-GB" sz="2400" dirty="0" smtClean="0">
                <a:solidFill>
                  <a:srgbClr val="FFFF00"/>
                </a:solidFill>
              </a:rPr>
              <a:t>Please inform us as soon as possible if your child has allergies</a:t>
            </a:r>
            <a:endParaRPr lang="en-GB" sz="2400" dirty="0" smtClean="0">
              <a:solidFill>
                <a:srgbClr val="FFFF00"/>
              </a:solidFill>
            </a:endParaRPr>
          </a:p>
          <a:p>
            <a:endParaRPr lang="en-GB" sz="2400" dirty="0" smtClean="0">
              <a:solidFill>
                <a:srgbClr val="FFFF00"/>
              </a:solidFill>
            </a:endParaRPr>
          </a:p>
          <a:p>
            <a:r>
              <a:rPr lang="en-GB" sz="2400" dirty="0" smtClean="0">
                <a:solidFill>
                  <a:srgbClr val="FFFF00"/>
                </a:solidFill>
              </a:rPr>
              <a:t>We are a nut free school. Do </a:t>
            </a:r>
          </a:p>
          <a:p>
            <a:pPr marL="0" indent="0">
              <a:buNone/>
            </a:pPr>
            <a:r>
              <a:rPr lang="en-GB" sz="2400" dirty="0" smtClean="0">
                <a:solidFill>
                  <a:srgbClr val="FFFF00"/>
                </a:solidFill>
              </a:rPr>
              <a:t>   not send in lunchboxes. No </a:t>
            </a:r>
          </a:p>
          <a:p>
            <a:pPr marL="0" indent="0">
              <a:buNone/>
            </a:pPr>
            <a:r>
              <a:rPr lang="en-GB" sz="2400" dirty="0" smtClean="0">
                <a:solidFill>
                  <a:srgbClr val="FFFF00"/>
                </a:solidFill>
              </a:rPr>
              <a:t>   coconut or kiwi either.</a:t>
            </a:r>
            <a:endParaRPr lang="en-GB" sz="2400" dirty="0" smtClean="0">
              <a:solidFill>
                <a:srgbClr val="FFFF00"/>
              </a:solidFill>
            </a:endParaRPr>
          </a:p>
          <a:p>
            <a:endParaRPr lang="en-GB" sz="2400" dirty="0" smtClean="0">
              <a:solidFill>
                <a:srgbClr val="FFFF00"/>
              </a:solidFill>
            </a:endParaRPr>
          </a:p>
          <a:p>
            <a:r>
              <a:rPr lang="en-GB" sz="2400" dirty="0" smtClean="0">
                <a:solidFill>
                  <a:srgbClr val="FFFF00"/>
                </a:solidFill>
              </a:rPr>
              <a:t>We need permission from you for various policies </a:t>
            </a:r>
            <a:r>
              <a:rPr lang="en-GB" sz="2400" dirty="0" err="1" smtClean="0">
                <a:solidFill>
                  <a:srgbClr val="FFFF00"/>
                </a:solidFill>
              </a:rPr>
              <a:t>eg</a:t>
            </a:r>
            <a:r>
              <a:rPr lang="en-GB" sz="2400" dirty="0" smtClean="0">
                <a:solidFill>
                  <a:srgbClr val="FFFF00"/>
                </a:solidFill>
              </a:rPr>
              <a:t> Child Protection, Intimate care.. This will be sought when your child starts in September.</a:t>
            </a:r>
            <a:endParaRPr lang="en-GB" sz="2400" dirty="0" smtClean="0">
              <a:solidFill>
                <a:srgbClr val="FFFF00"/>
              </a:solidFill>
            </a:endParaRPr>
          </a:p>
          <a:p>
            <a:endParaRPr lang="en-GB" sz="2000" dirty="0">
              <a:solidFill>
                <a:srgbClr val="FFFF00"/>
              </a:solidFill>
            </a:endParaRPr>
          </a:p>
          <a:p>
            <a:r>
              <a:rPr lang="en-GB" sz="2400" dirty="0" smtClean="0">
                <a:solidFill>
                  <a:srgbClr val="FFFF00"/>
                </a:solidFill>
              </a:rPr>
              <a:t>Please return completed data </a:t>
            </a:r>
            <a:r>
              <a:rPr lang="en-GB" sz="2400" dirty="0" smtClean="0">
                <a:solidFill>
                  <a:srgbClr val="FFFF00"/>
                </a:solidFill>
              </a:rPr>
              <a:t>capture </a:t>
            </a:r>
            <a:r>
              <a:rPr lang="en-GB" sz="2400" dirty="0" smtClean="0">
                <a:solidFill>
                  <a:srgbClr val="FFFF00"/>
                </a:solidFill>
              </a:rPr>
              <a:t>forms when you collect your child’s Induction Pack on Monday 22</a:t>
            </a:r>
            <a:r>
              <a:rPr lang="en-GB" sz="2400" baseline="30000" dirty="0" smtClean="0">
                <a:solidFill>
                  <a:srgbClr val="FFFF00"/>
                </a:solidFill>
              </a:rPr>
              <a:t>nd</a:t>
            </a:r>
            <a:r>
              <a:rPr lang="en-GB" sz="2400" dirty="0" smtClean="0">
                <a:solidFill>
                  <a:srgbClr val="FFFF00"/>
                </a:solidFill>
              </a:rPr>
              <a:t> June.</a:t>
            </a:r>
            <a:endParaRPr lang="en-GB" sz="2400" dirty="0">
              <a:solidFill>
                <a:srgbClr val="FFFF00"/>
              </a:solidFill>
            </a:endParaRPr>
          </a:p>
          <a:p>
            <a:r>
              <a:rPr lang="en-GB" sz="2400" dirty="0" smtClean="0">
                <a:solidFill>
                  <a:srgbClr val="FFFF00"/>
                </a:solidFill>
              </a:rPr>
              <a:t> </a:t>
            </a:r>
            <a:endParaRPr lang="en-GB" sz="2400" dirty="0" smtClean="0">
              <a:solidFill>
                <a:srgbClr val="FFFF00"/>
              </a:solidFill>
            </a:endParaRPr>
          </a:p>
          <a:p>
            <a:endParaRPr lang="en-GB" dirty="0">
              <a:solidFill>
                <a:srgbClr val="FFFF00"/>
              </a:solidFill>
            </a:endParaRPr>
          </a:p>
          <a:p>
            <a:endParaRPr lang="en-GB" dirty="0">
              <a:solidFill>
                <a:srgbClr val="FFFF00"/>
              </a:solidFill>
            </a:endParaRPr>
          </a:p>
        </p:txBody>
      </p:sp>
      <p:pic>
        <p:nvPicPr>
          <p:cNvPr id="7170" name="Picture 2" descr="Image result for no nut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10" t="6793" r="5985" b="8382"/>
          <a:stretch/>
        </p:blipFill>
        <p:spPr bwMode="auto">
          <a:xfrm>
            <a:off x="6084168" y="2276872"/>
            <a:ext cx="1951399" cy="1913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271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title"/>
          </p:nvPr>
        </p:nvSpPr>
        <p:spPr>
          <a:xfrm>
            <a:off x="468313" y="260350"/>
            <a:ext cx="8229600" cy="652463"/>
          </a:xfrm>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9050">
                <a:solidFill>
                  <a:schemeClr val="accent2"/>
                </a:solidFill>
                <a:miter lim="800000"/>
                <a:headEnd/>
                <a:tailEnd/>
              </a14:hiddenLine>
            </a:ext>
          </a:extLst>
        </p:spPr>
        <p:txBody>
          <a:bodyPr/>
          <a:lstStyle/>
          <a:p>
            <a:pPr eaLnBrk="1" hangingPunct="1">
              <a:defRPr/>
            </a:pPr>
            <a:r>
              <a:rPr lang="en-GB" sz="4000" b="1" u="sng" dirty="0" smtClean="0">
                <a:solidFill>
                  <a:srgbClr val="FFFF00"/>
                </a:solidFill>
                <a:effectLst>
                  <a:outerShdw blurRad="38100" dist="38100" dir="2700000" algn="tl">
                    <a:srgbClr val="000000"/>
                  </a:outerShdw>
                </a:effectLst>
              </a:rPr>
              <a:t>Foundation Stage Curriculum</a:t>
            </a:r>
            <a:endParaRPr lang="en-US" sz="4000" b="1" u="sng" dirty="0" smtClean="0">
              <a:solidFill>
                <a:srgbClr val="FFFF00"/>
              </a:solidFill>
              <a:effectLst>
                <a:outerShdw blurRad="38100" dist="38100" dir="2700000" algn="tl">
                  <a:srgbClr val="000000"/>
                </a:outerShdw>
              </a:effectLst>
            </a:endParaRPr>
          </a:p>
        </p:txBody>
      </p:sp>
      <p:sp>
        <p:nvSpPr>
          <p:cNvPr id="7171" name="Rectangle 4"/>
          <p:cNvSpPr>
            <a:spLocks noGrp="1" noChangeArrowheads="1"/>
          </p:cNvSpPr>
          <p:nvPr>
            <p:ph type="body" sz="half" idx="1"/>
          </p:nvPr>
        </p:nvSpPr>
        <p:spPr>
          <a:xfrm>
            <a:off x="1187450" y="1052513"/>
            <a:ext cx="7129463" cy="3887787"/>
          </a:xfrm>
        </p:spPr>
        <p:txBody>
          <a:bodyPr/>
          <a:lstStyle/>
          <a:p>
            <a:pPr eaLnBrk="1" hangingPunct="1"/>
            <a:r>
              <a:rPr lang="en-GB" sz="2400" b="1" dirty="0" smtClean="0">
                <a:solidFill>
                  <a:srgbClr val="FFFF00"/>
                </a:solidFill>
                <a:latin typeface="SassoonPrimaryInfant" pitchFamily="2" charset="0"/>
              </a:rPr>
              <a:t>Language and Literacy</a:t>
            </a:r>
          </a:p>
          <a:p>
            <a:pPr eaLnBrk="1" hangingPunct="1"/>
            <a:r>
              <a:rPr lang="en-GB" sz="2400" b="1" dirty="0" smtClean="0">
                <a:solidFill>
                  <a:srgbClr val="FFFF00"/>
                </a:solidFill>
                <a:latin typeface="SassoonPrimaryInfant" pitchFamily="2" charset="0"/>
              </a:rPr>
              <a:t>Mathematics and Numeracy</a:t>
            </a:r>
          </a:p>
          <a:p>
            <a:pPr eaLnBrk="1" hangingPunct="1"/>
            <a:r>
              <a:rPr lang="en-GB" sz="2400" b="1" dirty="0" smtClean="0">
                <a:solidFill>
                  <a:srgbClr val="FFFF00"/>
                </a:solidFill>
                <a:latin typeface="SassoonPrimaryInfant" pitchFamily="2" charset="0"/>
              </a:rPr>
              <a:t>The Arts</a:t>
            </a:r>
          </a:p>
          <a:p>
            <a:pPr eaLnBrk="1" hangingPunct="1"/>
            <a:r>
              <a:rPr lang="en-GB" sz="2400" b="1" dirty="0" smtClean="0">
                <a:solidFill>
                  <a:srgbClr val="FFFF00"/>
                </a:solidFill>
                <a:latin typeface="SassoonPrimaryInfant" pitchFamily="2" charset="0"/>
              </a:rPr>
              <a:t>Personal Development &amp; Mutual Understanding</a:t>
            </a:r>
          </a:p>
          <a:p>
            <a:pPr eaLnBrk="1" hangingPunct="1"/>
            <a:r>
              <a:rPr lang="en-GB" sz="2400" b="1" dirty="0" smtClean="0">
                <a:solidFill>
                  <a:srgbClr val="FFFF00"/>
                </a:solidFill>
                <a:latin typeface="SassoonPrimaryInfant" pitchFamily="2" charset="0"/>
              </a:rPr>
              <a:t>Physical Development &amp; Movement</a:t>
            </a:r>
          </a:p>
          <a:p>
            <a:pPr eaLnBrk="1" hangingPunct="1"/>
            <a:r>
              <a:rPr lang="en-GB" sz="2400" b="1" dirty="0" smtClean="0">
                <a:solidFill>
                  <a:srgbClr val="FFFF00"/>
                </a:solidFill>
                <a:latin typeface="SassoonPrimaryInfant" pitchFamily="2" charset="0"/>
              </a:rPr>
              <a:t>The World Around Us</a:t>
            </a:r>
          </a:p>
          <a:p>
            <a:pPr eaLnBrk="1" hangingPunct="1"/>
            <a:r>
              <a:rPr lang="en-GB" sz="2400" b="1" dirty="0" smtClean="0">
                <a:solidFill>
                  <a:srgbClr val="FFFF00"/>
                </a:solidFill>
                <a:latin typeface="SassoonPrimaryInfant" pitchFamily="2" charset="0"/>
              </a:rPr>
              <a:t>RE</a:t>
            </a:r>
          </a:p>
          <a:p>
            <a:pPr eaLnBrk="1" hangingPunct="1"/>
            <a:r>
              <a:rPr lang="en-GB" sz="2400" b="1" dirty="0" smtClean="0">
                <a:solidFill>
                  <a:srgbClr val="FFFF00"/>
                </a:solidFill>
                <a:latin typeface="SassoonPrimaryInfant" pitchFamily="2" charset="0"/>
              </a:rPr>
              <a:t>RSE (Year 2)</a:t>
            </a:r>
          </a:p>
          <a:p>
            <a:pPr eaLnBrk="1" hangingPunct="1"/>
            <a:endParaRPr lang="en-GB" sz="2400" b="1" dirty="0" smtClean="0">
              <a:solidFill>
                <a:srgbClr val="FFFF00"/>
              </a:solidFill>
              <a:latin typeface="SassoonPrimaryInfant" pitchFamily="2" charset="0"/>
            </a:endParaRPr>
          </a:p>
          <a:p>
            <a:pPr eaLnBrk="1" hangingPunct="1"/>
            <a:r>
              <a:rPr lang="en-GB" sz="2800" i="1" dirty="0" smtClean="0">
                <a:solidFill>
                  <a:srgbClr val="FFFF00"/>
                </a:solidFill>
                <a:latin typeface="SassoonPrimaryInfant" pitchFamily="2" charset="0"/>
              </a:rPr>
              <a:t>Thinking Skills and Personal Capabilities</a:t>
            </a:r>
          </a:p>
          <a:p>
            <a:pPr eaLnBrk="1" hangingPunct="1"/>
            <a:r>
              <a:rPr lang="en-GB" sz="2800" i="1" dirty="0" smtClean="0">
                <a:solidFill>
                  <a:srgbClr val="FFFF00"/>
                </a:solidFill>
                <a:latin typeface="SassoonPrimaryInfant" pitchFamily="2" charset="0"/>
              </a:rPr>
              <a:t>Using ICT</a:t>
            </a:r>
          </a:p>
          <a:p>
            <a:pPr eaLnBrk="1" hangingPunct="1">
              <a:buFontTx/>
              <a:buNone/>
            </a:pPr>
            <a:endParaRPr lang="en-GB" sz="2800" b="1" dirty="0" smtClean="0">
              <a:solidFill>
                <a:srgbClr val="FFFF00"/>
              </a:solidFill>
              <a:latin typeface="SassoonPrimaryInfant" pitchFamily="2" charset="0"/>
            </a:endParaRPr>
          </a:p>
        </p:txBody>
      </p:sp>
      <p:pic>
        <p:nvPicPr>
          <p:cNvPr id="7172" name="Picture 10" descr="Picture 299"/>
          <p:cNvPicPr>
            <a:picLocks noChangeAspect="1" noChangeArrowheads="1"/>
          </p:cNvPicPr>
          <p:nvPr/>
        </p:nvPicPr>
        <p:blipFill>
          <a:blip r:embed="rId3" cstate="print"/>
          <a:srcRect/>
          <a:stretch>
            <a:fillRect/>
          </a:stretch>
        </p:blipFill>
        <p:spPr bwMode="auto">
          <a:xfrm>
            <a:off x="6516216" y="3717032"/>
            <a:ext cx="2266950" cy="1700213"/>
          </a:xfrm>
          <a:prstGeom prst="rect">
            <a:avLst/>
          </a:prstGeom>
          <a:noFill/>
          <a:ln w="38100">
            <a:solidFill>
              <a:srgbClr val="FFFF00"/>
            </a:solid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solidFill>
                  <a:srgbClr val="FFFF00"/>
                </a:solidFill>
              </a:rPr>
              <a:t>In/After </a:t>
            </a:r>
            <a:r>
              <a:rPr lang="en-GB" u="sng" dirty="0" smtClean="0">
                <a:solidFill>
                  <a:srgbClr val="FFFF00"/>
                </a:solidFill>
              </a:rPr>
              <a:t>School Activities</a:t>
            </a:r>
            <a:endParaRPr lang="en-GB" u="sng" dirty="0">
              <a:solidFill>
                <a:srgbClr val="FFFF00"/>
              </a:solidFill>
            </a:endParaRPr>
          </a:p>
        </p:txBody>
      </p:sp>
      <p:sp>
        <p:nvSpPr>
          <p:cNvPr id="3" name="Content Placeholder 2"/>
          <p:cNvSpPr>
            <a:spLocks noGrp="1"/>
          </p:cNvSpPr>
          <p:nvPr>
            <p:ph idx="1"/>
          </p:nvPr>
        </p:nvSpPr>
        <p:spPr/>
        <p:txBody>
          <a:bodyPr/>
          <a:lstStyle/>
          <a:p>
            <a:pPr marL="0" indent="0">
              <a:buNone/>
            </a:pPr>
            <a:r>
              <a:rPr lang="en-GB" dirty="0" smtClean="0">
                <a:solidFill>
                  <a:srgbClr val="FFFF00"/>
                </a:solidFill>
              </a:rPr>
              <a:t>su</a:t>
            </a:r>
            <a:r>
              <a:rPr lang="en-GB" dirty="0" smtClean="0">
                <a:solidFill>
                  <a:srgbClr val="FFFF00"/>
                </a:solidFill>
              </a:rPr>
              <a:t>ch as </a:t>
            </a:r>
            <a:endParaRPr lang="en-GB" dirty="0">
              <a:solidFill>
                <a:srgbClr val="FFFF00"/>
              </a:solidFill>
            </a:endParaRPr>
          </a:p>
          <a:p>
            <a:r>
              <a:rPr lang="en-GB" dirty="0" smtClean="0">
                <a:solidFill>
                  <a:srgbClr val="FFFF00"/>
                </a:solidFill>
              </a:rPr>
              <a:t>Gymnastics</a:t>
            </a:r>
          </a:p>
          <a:p>
            <a:r>
              <a:rPr lang="en-GB" dirty="0" smtClean="0">
                <a:solidFill>
                  <a:srgbClr val="FFFF00"/>
                </a:solidFill>
              </a:rPr>
              <a:t>PE</a:t>
            </a:r>
            <a:endParaRPr lang="en-GB" dirty="0" smtClean="0">
              <a:solidFill>
                <a:srgbClr val="FFFF00"/>
              </a:solidFill>
            </a:endParaRPr>
          </a:p>
          <a:p>
            <a:r>
              <a:rPr lang="en-GB" dirty="0" smtClean="0">
                <a:solidFill>
                  <a:srgbClr val="FFFF00"/>
                </a:solidFill>
              </a:rPr>
              <a:t>Dance</a:t>
            </a:r>
          </a:p>
          <a:p>
            <a:endParaRPr lang="en-GB" dirty="0" smtClean="0">
              <a:solidFill>
                <a:srgbClr val="FFFF00"/>
              </a:solidFill>
            </a:endParaRPr>
          </a:p>
          <a:p>
            <a:r>
              <a:rPr lang="en-GB" dirty="0" smtClean="0">
                <a:solidFill>
                  <a:srgbClr val="FFFF00"/>
                </a:solidFill>
              </a:rPr>
              <a:t>After school activities are optional and take place after 2pm.</a:t>
            </a:r>
            <a:endParaRPr lang="en-GB" dirty="0">
              <a:solidFill>
                <a:srgbClr val="FFFF00"/>
              </a:solidFill>
            </a:endParaRPr>
          </a:p>
          <a:p>
            <a:endParaRPr lang="en-GB" dirty="0">
              <a:solidFill>
                <a:srgbClr val="FFFF00"/>
              </a:solidFill>
            </a:endParaRPr>
          </a:p>
          <a:p>
            <a:endParaRPr lang="en-GB" dirty="0" smtClean="0">
              <a:solidFill>
                <a:srgbClr val="FFFF00"/>
              </a:solidFill>
            </a:endParaRPr>
          </a:p>
        </p:txBody>
      </p:sp>
      <p:pic>
        <p:nvPicPr>
          <p:cNvPr id="4" name="Picture 3" descr="N:\Primary one images may 2017\DSCF6216.JPG"/>
          <p:cNvPicPr/>
          <p:nvPr/>
        </p:nvPicPr>
        <p:blipFill rotWithShape="1">
          <a:blip r:embed="rId3" cstate="print">
            <a:extLst>
              <a:ext uri="{28A0092B-C50C-407E-A947-70E740481C1C}">
                <a14:useLocalDpi xmlns:a14="http://schemas.microsoft.com/office/drawing/2010/main" val="0"/>
              </a:ext>
            </a:extLst>
          </a:blip>
          <a:srcRect l="11900" r="16474" b="29883"/>
          <a:stretch/>
        </p:blipFill>
        <p:spPr bwMode="auto">
          <a:xfrm>
            <a:off x="5220072" y="1993241"/>
            <a:ext cx="3528392" cy="2637834"/>
          </a:xfrm>
          <a:prstGeom prst="rect">
            <a:avLst/>
          </a:prstGeom>
          <a:noFill/>
          <a:ln w="38100">
            <a:solidFill>
              <a:srgbClr val="FFFF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4576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52400"/>
            <a:ext cx="7772400" cy="685800"/>
          </a:xfrm>
        </p:spPr>
        <p:txBody>
          <a:bodyPr/>
          <a:lstStyle/>
          <a:p>
            <a:pPr eaLnBrk="1" hangingPunct="1"/>
            <a:r>
              <a:rPr lang="en-GB" sz="6000" u="sng" smtClean="0">
                <a:solidFill>
                  <a:srgbClr val="FFFF00"/>
                </a:solidFill>
                <a:latin typeface="SassoonPrimaryInfant" pitchFamily="2" charset="0"/>
              </a:rPr>
              <a:t>Learning through Play</a:t>
            </a:r>
          </a:p>
        </p:txBody>
      </p:sp>
      <p:sp>
        <p:nvSpPr>
          <p:cNvPr id="9219" name="Rectangle 3"/>
          <p:cNvSpPr>
            <a:spLocks noGrp="1" noChangeArrowheads="1"/>
          </p:cNvSpPr>
          <p:nvPr>
            <p:ph type="body" sz="half" idx="1"/>
          </p:nvPr>
        </p:nvSpPr>
        <p:spPr>
          <a:xfrm>
            <a:off x="683568" y="1028229"/>
            <a:ext cx="4800600" cy="5330825"/>
          </a:xfrm>
        </p:spPr>
        <p:txBody>
          <a:bodyPr/>
          <a:lstStyle/>
          <a:p>
            <a:pPr eaLnBrk="1" hangingPunct="1">
              <a:lnSpc>
                <a:spcPct val="90000"/>
              </a:lnSpc>
              <a:spcBef>
                <a:spcPct val="50000"/>
              </a:spcBef>
              <a:buFontTx/>
              <a:buNone/>
            </a:pPr>
            <a:r>
              <a:rPr lang="en-GB" sz="1900" b="1" dirty="0" smtClean="0">
                <a:solidFill>
                  <a:srgbClr val="FFFF00"/>
                </a:solidFill>
                <a:latin typeface="SassoonPrimaryInfant" pitchFamily="2" charset="0"/>
              </a:rPr>
              <a:t>Play is central to the Foundation curriculum. </a:t>
            </a:r>
          </a:p>
          <a:p>
            <a:pPr eaLnBrk="1" hangingPunct="1">
              <a:lnSpc>
                <a:spcPct val="90000"/>
              </a:lnSpc>
              <a:spcBef>
                <a:spcPct val="50000"/>
              </a:spcBef>
            </a:pPr>
            <a:r>
              <a:rPr lang="en-GB" sz="1900" b="1" dirty="0" smtClean="0">
                <a:solidFill>
                  <a:srgbClr val="FFFF00"/>
                </a:solidFill>
                <a:latin typeface="SassoonPrimaryType" pitchFamily="2" charset="0"/>
              </a:rPr>
              <a:t>It is a natural process which we all do in order to understand and learn.</a:t>
            </a:r>
          </a:p>
          <a:p>
            <a:pPr eaLnBrk="1" hangingPunct="1">
              <a:lnSpc>
                <a:spcPct val="90000"/>
              </a:lnSpc>
              <a:spcBef>
                <a:spcPct val="50000"/>
              </a:spcBef>
            </a:pPr>
            <a:r>
              <a:rPr lang="en-GB" sz="1900" b="1" dirty="0" smtClean="0">
                <a:solidFill>
                  <a:srgbClr val="FFFF00"/>
                </a:solidFill>
                <a:latin typeface="SassoonPrimaryType" pitchFamily="2" charset="0"/>
              </a:rPr>
              <a:t>Play activities keep the brain and body active.</a:t>
            </a:r>
          </a:p>
          <a:p>
            <a:pPr eaLnBrk="1" hangingPunct="1">
              <a:lnSpc>
                <a:spcPct val="90000"/>
              </a:lnSpc>
              <a:spcBef>
                <a:spcPct val="50000"/>
              </a:spcBef>
            </a:pPr>
            <a:r>
              <a:rPr lang="en-GB" sz="1900" b="1" dirty="0" smtClean="0">
                <a:solidFill>
                  <a:srgbClr val="FFFF00"/>
                </a:solidFill>
                <a:latin typeface="SassoonPrimaryType" pitchFamily="2" charset="0"/>
              </a:rPr>
              <a:t>It helps build confidence- you can’t fail when you are only playing.</a:t>
            </a:r>
          </a:p>
          <a:p>
            <a:pPr eaLnBrk="1" hangingPunct="1">
              <a:lnSpc>
                <a:spcPct val="90000"/>
              </a:lnSpc>
              <a:spcBef>
                <a:spcPct val="50000"/>
              </a:spcBef>
            </a:pPr>
            <a:r>
              <a:rPr lang="en-GB" sz="1900" b="1" dirty="0" smtClean="0">
                <a:solidFill>
                  <a:srgbClr val="FFFF00"/>
                </a:solidFill>
                <a:latin typeface="SassoonPrimaryType" pitchFamily="2" charset="0"/>
              </a:rPr>
              <a:t>Children have the opportunity to mix and get to know others.</a:t>
            </a:r>
          </a:p>
          <a:p>
            <a:pPr eaLnBrk="1" hangingPunct="1">
              <a:lnSpc>
                <a:spcPct val="90000"/>
              </a:lnSpc>
              <a:spcBef>
                <a:spcPct val="50000"/>
              </a:spcBef>
            </a:pPr>
            <a:r>
              <a:rPr lang="en-GB" sz="1900" b="1" dirty="0" smtClean="0">
                <a:solidFill>
                  <a:srgbClr val="FFFF00"/>
                </a:solidFill>
                <a:latin typeface="SassoonPrimaryType" pitchFamily="2" charset="0"/>
              </a:rPr>
              <a:t>It allows skills to be practised and rehearsed.</a:t>
            </a:r>
          </a:p>
          <a:p>
            <a:pPr eaLnBrk="1" hangingPunct="1">
              <a:lnSpc>
                <a:spcPct val="90000"/>
              </a:lnSpc>
              <a:spcBef>
                <a:spcPct val="50000"/>
              </a:spcBef>
            </a:pPr>
            <a:r>
              <a:rPr lang="en-GB" sz="1900" b="1" dirty="0" smtClean="0">
                <a:solidFill>
                  <a:srgbClr val="FFFF00"/>
                </a:solidFill>
                <a:latin typeface="SassoonPrimaryType" pitchFamily="2" charset="0"/>
              </a:rPr>
              <a:t>It is fun- gives a feeling of satisfaction.</a:t>
            </a:r>
          </a:p>
          <a:p>
            <a:pPr eaLnBrk="1" hangingPunct="1">
              <a:lnSpc>
                <a:spcPct val="90000"/>
              </a:lnSpc>
              <a:spcBef>
                <a:spcPct val="50000"/>
              </a:spcBef>
              <a:buFontTx/>
              <a:buNone/>
            </a:pPr>
            <a:r>
              <a:rPr lang="en-GB" sz="1900" b="1" dirty="0" smtClean="0">
                <a:solidFill>
                  <a:srgbClr val="FFFF00"/>
                </a:solidFill>
                <a:latin typeface="SassoonPrimaryType" pitchFamily="2" charset="0"/>
              </a:rPr>
              <a:t>Play also allows time for the teacher to </a:t>
            </a:r>
          </a:p>
          <a:p>
            <a:pPr eaLnBrk="1" hangingPunct="1">
              <a:lnSpc>
                <a:spcPct val="90000"/>
              </a:lnSpc>
              <a:spcBef>
                <a:spcPct val="50000"/>
              </a:spcBef>
            </a:pPr>
            <a:r>
              <a:rPr lang="en-GB" sz="1900" b="1" dirty="0" smtClean="0">
                <a:solidFill>
                  <a:srgbClr val="FFFF00"/>
                </a:solidFill>
                <a:latin typeface="SassoonPrimaryType" pitchFamily="2" charset="0"/>
              </a:rPr>
              <a:t>Talk / listen to your child</a:t>
            </a:r>
          </a:p>
          <a:p>
            <a:pPr eaLnBrk="1" hangingPunct="1">
              <a:lnSpc>
                <a:spcPct val="90000"/>
              </a:lnSpc>
              <a:spcBef>
                <a:spcPct val="50000"/>
              </a:spcBef>
            </a:pPr>
            <a:r>
              <a:rPr lang="en-GB" sz="1900" b="1" dirty="0" smtClean="0">
                <a:solidFill>
                  <a:srgbClr val="FFFF00"/>
                </a:solidFill>
                <a:latin typeface="SassoonPrimaryType" pitchFamily="2" charset="0"/>
              </a:rPr>
              <a:t>Observe your child’s progress.</a:t>
            </a:r>
          </a:p>
        </p:txBody>
      </p:sp>
      <p:pic>
        <p:nvPicPr>
          <p:cNvPr id="9220" name="Picture 8" descr="Picture 207"/>
          <p:cNvPicPr>
            <a:picLocks noChangeAspect="1" noChangeArrowheads="1"/>
          </p:cNvPicPr>
          <p:nvPr/>
        </p:nvPicPr>
        <p:blipFill>
          <a:blip r:embed="rId3" cstate="print"/>
          <a:srcRect/>
          <a:stretch>
            <a:fillRect/>
          </a:stretch>
        </p:blipFill>
        <p:spPr bwMode="auto">
          <a:xfrm>
            <a:off x="5795963" y="1052513"/>
            <a:ext cx="2924175" cy="2192337"/>
          </a:xfrm>
          <a:prstGeom prst="rect">
            <a:avLst/>
          </a:prstGeom>
          <a:noFill/>
          <a:ln w="38100">
            <a:solidFill>
              <a:srgbClr val="FFFF00"/>
            </a:solidFill>
            <a:miter lim="800000"/>
            <a:headEnd/>
            <a:tailEnd/>
          </a:ln>
        </p:spPr>
      </p:pic>
      <p:pic>
        <p:nvPicPr>
          <p:cNvPr id="2051" name="Picture 3" descr="N:\Primary one images may 2017\DSCF616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87" b="22266"/>
          <a:stretch/>
        </p:blipFill>
        <p:spPr bwMode="auto">
          <a:xfrm>
            <a:off x="5341745" y="3988205"/>
            <a:ext cx="1916305" cy="2088232"/>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pic>
        <p:nvPicPr>
          <p:cNvPr id="3074" name="Picture 2" descr="N:\Primary one images may 2017\DSCF615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40426" y="3988206"/>
            <a:ext cx="1635646" cy="2088232"/>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Proposal</Template>
  <TotalTime>2469</TotalTime>
  <Words>1496</Words>
  <Application>Microsoft Office PowerPoint</Application>
  <PresentationFormat>On-screen Show (4:3)</PresentationFormat>
  <Paragraphs>212</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 Unicode MS</vt:lpstr>
      <vt:lpstr>Comic Sans MS</vt:lpstr>
      <vt:lpstr>SassoonPrimaryInfant</vt:lpstr>
      <vt:lpstr>SassoonPrimaryType</vt:lpstr>
      <vt:lpstr>Times New Roman</vt:lpstr>
      <vt:lpstr>Wingdings</vt:lpstr>
      <vt:lpstr>Default Design</vt:lpstr>
      <vt:lpstr> Welcome to  St. Mary’s P.S. Altinure</vt:lpstr>
      <vt:lpstr>Our School Day</vt:lpstr>
      <vt:lpstr>Healthy Eating School</vt:lpstr>
      <vt:lpstr>Uniform</vt:lpstr>
      <vt:lpstr>School Bus</vt:lpstr>
      <vt:lpstr>Additional Information </vt:lpstr>
      <vt:lpstr>Foundation Stage Curriculum</vt:lpstr>
      <vt:lpstr>In/After School Activities</vt:lpstr>
      <vt:lpstr>Learning through Play</vt:lpstr>
      <vt:lpstr>How can I help my child learn through play?</vt:lpstr>
      <vt:lpstr>Listening and Attention</vt:lpstr>
      <vt:lpstr>Reading at Home- Practical Tips</vt:lpstr>
      <vt:lpstr>Developing Handwriting</vt:lpstr>
      <vt:lpstr>Letter Formation</vt:lpstr>
      <vt:lpstr>Transition</vt:lpstr>
      <vt:lpstr>PowerPoint Presentation</vt:lpstr>
    </vt:vector>
  </TitlesOfParts>
  <Company>Classroom2000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Mary’s P.S. Altinure</dc:title>
  <dc:creator>NINEuser</dc:creator>
  <cp:lastModifiedBy>M REDMOND</cp:lastModifiedBy>
  <cp:revision>157</cp:revision>
  <cp:lastPrinted>2017-05-19T12:21:44Z</cp:lastPrinted>
  <dcterms:created xsi:type="dcterms:W3CDTF">2006-05-22T19:29:02Z</dcterms:created>
  <dcterms:modified xsi:type="dcterms:W3CDTF">2020-06-11T22:30:20Z</dcterms:modified>
</cp:coreProperties>
</file>