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88825" cy="6858000"/>
  <p:notesSz cx="6797675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5/29/2020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3559192"/>
            <a:ext cx="7008574" cy="1800474"/>
          </a:xfrm>
        </p:spPr>
        <p:txBody>
          <a:bodyPr/>
          <a:lstStyle/>
          <a:p>
            <a:r>
              <a:rPr lang="en-GB" altLang="en-US" b="1" i="1" u="sng" dirty="0"/>
              <a:t>Transfer Procedure</a:t>
            </a:r>
            <a:br>
              <a:rPr lang="en-GB" altLang="en-US" b="1" i="1" u="sng" dirty="0"/>
            </a:br>
            <a:r>
              <a:rPr lang="en-GB" altLang="en-US" b="1" i="1" u="sng" dirty="0"/>
              <a:t>2020-21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5373216"/>
            <a:ext cx="7008574" cy="124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School Cr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476672"/>
            <a:ext cx="24971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 dirty="0"/>
              <a:t>Background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/>
              <a:t>		</a:t>
            </a:r>
            <a:r>
              <a:rPr lang="en-GB" altLang="en-US" sz="2800" b="1" dirty="0"/>
              <a:t>AQE Test</a:t>
            </a:r>
          </a:p>
          <a:p>
            <a:pPr eaLnBrk="1" hangingPunct="1"/>
            <a:r>
              <a:rPr lang="en-GB" altLang="en-US" sz="2800" dirty="0"/>
              <a:t>Generally used by controlled schools.</a:t>
            </a:r>
          </a:p>
          <a:p>
            <a:pPr eaLnBrk="1" hangingPunct="1"/>
            <a:r>
              <a:rPr lang="en-GB" altLang="en-US" sz="2800" dirty="0"/>
              <a:t>A charge applies - £50</a:t>
            </a:r>
          </a:p>
          <a:p>
            <a:pPr eaLnBrk="1" hangingPunct="1"/>
            <a:r>
              <a:rPr lang="en-GB" altLang="en-US" sz="2800" dirty="0"/>
              <a:t>3 different days.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07076" y="1600201"/>
            <a:ext cx="44021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/>
              <a:t>	</a:t>
            </a:r>
            <a:r>
              <a:rPr lang="en-GB" altLang="en-US" sz="2800" b="1" dirty="0"/>
              <a:t>PPTC/GL Assessment</a:t>
            </a:r>
          </a:p>
          <a:p>
            <a:pPr eaLnBrk="1" hangingPunct="1"/>
            <a:r>
              <a:rPr lang="en-GB" altLang="en-US" sz="2800" dirty="0"/>
              <a:t>Used by Catholic Grammar schools and some controlled schools.</a:t>
            </a:r>
          </a:p>
          <a:p>
            <a:pPr eaLnBrk="1" hangingPunct="1"/>
            <a:r>
              <a:rPr lang="en-GB" altLang="en-US" sz="2800" dirty="0"/>
              <a:t>No charge</a:t>
            </a:r>
          </a:p>
          <a:p>
            <a:pPr eaLnBrk="1" hangingPunct="1"/>
            <a:r>
              <a:rPr lang="en-GB" altLang="en-US" sz="2800" dirty="0"/>
              <a:t>1 day – 2 tests</a:t>
            </a:r>
          </a:p>
        </p:txBody>
      </p:sp>
    </p:spTree>
    <p:extLst>
      <p:ext uri="{BB962C8B-B14F-4D97-AF65-F5344CB8AC3E}">
        <p14:creationId xmlns:p14="http://schemas.microsoft.com/office/powerpoint/2010/main" val="33984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/>
              <a:t>PPTC/ GL Assessment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2800" dirty="0"/>
              <a:t>Date: Sat 5</a:t>
            </a:r>
            <a:r>
              <a:rPr lang="en-GB" altLang="en-US" sz="2800" baseline="30000" dirty="0"/>
              <a:t>th</a:t>
            </a:r>
            <a:r>
              <a:rPr lang="en-GB" altLang="en-US" sz="2800" dirty="0"/>
              <a:t> December 2020. </a:t>
            </a:r>
          </a:p>
          <a:p>
            <a:pPr eaLnBrk="1" hangingPunct="1"/>
            <a:r>
              <a:rPr lang="en-GB" altLang="en-US" sz="2800" dirty="0"/>
              <a:t>Two papers on same day – multiple choice</a:t>
            </a:r>
          </a:p>
          <a:p>
            <a:pPr eaLnBrk="1" hangingPunct="1"/>
            <a:r>
              <a:rPr lang="en-GB" altLang="en-US" sz="2800" dirty="0"/>
              <a:t>English 50 </a:t>
            </a:r>
            <a:r>
              <a:rPr lang="en-GB" altLang="en-US" sz="2800" dirty="0" err="1"/>
              <a:t>mins</a:t>
            </a:r>
            <a:r>
              <a:rPr lang="en-GB" altLang="en-US" sz="2800" dirty="0"/>
              <a:t> (60 questions)</a:t>
            </a:r>
          </a:p>
          <a:p>
            <a:pPr eaLnBrk="1" hangingPunct="1"/>
            <a:r>
              <a:rPr lang="en-GB" altLang="en-US" sz="2800" dirty="0"/>
              <a:t>Break for snack/toilet</a:t>
            </a:r>
          </a:p>
          <a:p>
            <a:pPr eaLnBrk="1" hangingPunct="1"/>
            <a:r>
              <a:rPr lang="en-GB" altLang="en-US" sz="2800" dirty="0"/>
              <a:t>Maths 45 </a:t>
            </a:r>
            <a:r>
              <a:rPr lang="en-GB" altLang="en-US" sz="2800" dirty="0" err="1"/>
              <a:t>mins</a:t>
            </a:r>
            <a:r>
              <a:rPr lang="en-GB" altLang="en-US" sz="2800" dirty="0"/>
              <a:t> ( 45 questions)</a:t>
            </a:r>
          </a:p>
          <a:p>
            <a:pPr eaLnBrk="1" hangingPunct="1"/>
            <a:r>
              <a:rPr lang="en-GB" altLang="en-US" sz="2800" dirty="0"/>
              <a:t>Sit exam at any participating Grammar School</a:t>
            </a:r>
          </a:p>
          <a:p>
            <a:pPr eaLnBrk="1" hangingPunct="1"/>
            <a:r>
              <a:rPr lang="en-GB" altLang="en-US" sz="2800" dirty="0"/>
              <a:t>Supplementary test available</a:t>
            </a:r>
          </a:p>
        </p:txBody>
      </p:sp>
    </p:spTree>
    <p:extLst>
      <p:ext uri="{BB962C8B-B14F-4D97-AF65-F5344CB8AC3E}">
        <p14:creationId xmlns:p14="http://schemas.microsoft.com/office/powerpoint/2010/main" val="35850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u="sng"/>
              <a:t>Parents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3000" dirty="0"/>
              <a:t>Register child between 1</a:t>
            </a:r>
            <a:r>
              <a:rPr lang="en-GB" altLang="en-US" sz="3000" baseline="30000" dirty="0"/>
              <a:t>st</a:t>
            </a:r>
            <a:r>
              <a:rPr lang="en-GB" altLang="en-US" sz="3000" dirty="0"/>
              <a:t> June and 9</a:t>
            </a:r>
            <a:r>
              <a:rPr lang="en-GB" altLang="en-US" sz="3000" baseline="30000" dirty="0"/>
              <a:t>th</a:t>
            </a:r>
            <a:r>
              <a:rPr lang="en-GB" altLang="en-US" sz="3000" dirty="0"/>
              <a:t> October 2020 (closes at 2pm) with grammar school of your choice.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/>
              <a:t>Marks or grades valid for admission to other schools. (Refer to school’s admission criteria)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/>
              <a:t>Send self addressed A4 envelope, or registration pack can be obtained directly from Grammar school website.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dirty="0"/>
              <a:t>Appeals process as usual.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b="1" dirty="0"/>
              <a:t>REMEMBER-</a:t>
            </a:r>
            <a:r>
              <a:rPr lang="en-GB" altLang="en-US" sz="3000" dirty="0"/>
              <a:t> Registration is </a:t>
            </a:r>
            <a:r>
              <a:rPr lang="en-GB" altLang="en-US" sz="3000" b="1" dirty="0"/>
              <a:t>your</a:t>
            </a:r>
            <a:r>
              <a:rPr lang="en-GB" altLang="en-US" sz="3000" dirty="0"/>
              <a:t> responsibility. We cannot register your child for you.</a:t>
            </a:r>
          </a:p>
        </p:txBody>
      </p:sp>
    </p:spTree>
    <p:extLst>
      <p:ext uri="{BB962C8B-B14F-4D97-AF65-F5344CB8AC3E}">
        <p14:creationId xmlns:p14="http://schemas.microsoft.com/office/powerpoint/2010/main" val="37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/>
              <a:t>Content of PPTC/GL Assessment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309" y="1701800"/>
            <a:ext cx="10157354" cy="4895552"/>
          </a:xfrm>
        </p:spPr>
        <p:txBody>
          <a:bodyPr/>
          <a:lstStyle/>
          <a:p>
            <a:pPr eaLnBrk="1" hangingPunct="1"/>
            <a:r>
              <a:rPr lang="en-GB" altLang="en-US" sz="3000" dirty="0"/>
              <a:t>English and Maths only. Multiple choice. Marked by computer. </a:t>
            </a:r>
          </a:p>
          <a:p>
            <a:pPr eaLnBrk="1" hangingPunct="1"/>
            <a:r>
              <a:rPr lang="en-GB" altLang="en-US" sz="3000" dirty="0"/>
              <a:t>Content in line with Northern Ireland Curriculum.</a:t>
            </a:r>
          </a:p>
          <a:p>
            <a:pPr eaLnBrk="1" hangingPunct="1"/>
            <a:r>
              <a:rPr lang="en-GB" altLang="en-US" sz="3000" dirty="0"/>
              <a:t>Please take time to discuss corrections with your child.</a:t>
            </a:r>
          </a:p>
          <a:p>
            <a:pPr eaLnBrk="1" hangingPunct="1"/>
            <a:r>
              <a:rPr lang="en-GB" altLang="en-US" sz="3000" dirty="0"/>
              <a:t>Summer packs – important way to keep up Numeracy and Literacy skills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17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Proposed Timetable - GL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46262" y="1341438"/>
            <a:ext cx="2459038" cy="5257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73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dirty="0"/>
              <a:t>1</a:t>
            </a:r>
            <a:r>
              <a:rPr lang="en-GB" sz="3400" baseline="30000" dirty="0"/>
              <a:t>st</a:t>
            </a:r>
            <a:r>
              <a:rPr lang="en-GB" sz="3400" dirty="0"/>
              <a:t> June 2020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3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3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7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dirty="0"/>
              <a:t>9</a:t>
            </a:r>
            <a:r>
              <a:rPr lang="en-GB" sz="3400" baseline="30000" dirty="0"/>
              <a:t>th</a:t>
            </a:r>
            <a:r>
              <a:rPr lang="en-GB" sz="3400" dirty="0"/>
              <a:t> October @ 2pm 2020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51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dirty="0"/>
              <a:t>5</a:t>
            </a:r>
            <a:r>
              <a:rPr lang="en-GB" sz="3400" baseline="30000" dirty="0"/>
              <a:t>th</a:t>
            </a:r>
            <a:r>
              <a:rPr lang="en-GB" sz="3400" dirty="0"/>
              <a:t> December 2020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3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45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700" dirty="0">
              <a:solidFill>
                <a:schemeClr val="accent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dirty="0"/>
              <a:t>10th Dec 2020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1200" dirty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1188" y="1270001"/>
            <a:ext cx="6049962" cy="532923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    Registering Forms and Guidance Notes  available from participating  Thornhill, St </a:t>
            </a:r>
            <a:r>
              <a:rPr lang="en-GB" altLang="en-US" dirty="0" err="1"/>
              <a:t>Columb’s</a:t>
            </a:r>
            <a:r>
              <a:rPr lang="en-GB" altLang="en-US" dirty="0"/>
              <a:t> and Lumen Christi schools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    (obtained from schools websites or by post)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altLang="en-US" sz="9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    Completed registration forms returned to Grammar Schools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    GL English and Mathematics Assessments held in Grammar schools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	Registration for supplementary GL test</a:t>
            </a:r>
          </a:p>
        </p:txBody>
      </p:sp>
    </p:spTree>
    <p:extLst>
      <p:ext uri="{BB962C8B-B14F-4D97-AF65-F5344CB8AC3E}">
        <p14:creationId xmlns:p14="http://schemas.microsoft.com/office/powerpoint/2010/main" val="1084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410077"/>
            <a:ext cx="2987823" cy="57160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000" dirty="0"/>
              <a:t>19</a:t>
            </a:r>
            <a:r>
              <a:rPr lang="en-GB" sz="2000" baseline="30000" dirty="0"/>
              <a:t>th</a:t>
            </a:r>
            <a:r>
              <a:rPr lang="en-GB" sz="2000" dirty="0"/>
              <a:t> December 2020</a:t>
            </a:r>
          </a:p>
          <a:p>
            <a:pPr marL="0" indent="0">
              <a:buNone/>
              <a:defRPr/>
            </a:pPr>
            <a:endParaRPr lang="en-GB" sz="4000" dirty="0"/>
          </a:p>
          <a:p>
            <a:pPr marL="0" indent="0">
              <a:buNone/>
              <a:defRPr/>
            </a:pPr>
            <a:r>
              <a:rPr lang="en-GB" sz="2200" dirty="0"/>
              <a:t>8</a:t>
            </a:r>
            <a:r>
              <a:rPr lang="en-GB" sz="2200" baseline="30000" dirty="0"/>
              <a:t>th</a:t>
            </a:r>
            <a:r>
              <a:rPr lang="en-GB" sz="2200" dirty="0"/>
              <a:t> January 2021</a:t>
            </a:r>
          </a:p>
          <a:p>
            <a:pPr marL="0" indent="0" eaLnBrk="1" hangingPunct="1">
              <a:buNone/>
              <a:defRPr/>
            </a:pPr>
            <a:endParaRPr lang="en-GB" sz="2200" dirty="0"/>
          </a:p>
          <a:p>
            <a:pPr marL="0" indent="0" eaLnBrk="1" hangingPunct="1">
              <a:buNone/>
              <a:defRPr/>
            </a:pPr>
            <a:r>
              <a:rPr lang="en-GB" sz="2200" dirty="0"/>
              <a:t>29</a:t>
            </a:r>
            <a:r>
              <a:rPr lang="en-GB" sz="2200" baseline="30000" dirty="0"/>
              <a:t>th</a:t>
            </a:r>
            <a:r>
              <a:rPr lang="en-GB" sz="2200" dirty="0"/>
              <a:t> Jan 2021</a:t>
            </a:r>
          </a:p>
          <a:p>
            <a:pPr marL="0" indent="0" eaLnBrk="1" hangingPunct="1">
              <a:buNone/>
              <a:defRPr/>
            </a:pPr>
            <a:endParaRPr lang="en-GB" sz="3200" dirty="0"/>
          </a:p>
          <a:p>
            <a:pPr marL="0" indent="0">
              <a:buNone/>
              <a:defRPr/>
            </a:pPr>
            <a:r>
              <a:rPr lang="en-GB" sz="2200" dirty="0"/>
              <a:t>12</a:t>
            </a:r>
            <a:r>
              <a:rPr lang="en-GB" sz="2200" baseline="30000" dirty="0"/>
              <a:t>th</a:t>
            </a:r>
            <a:r>
              <a:rPr lang="en-GB" sz="2200" dirty="0"/>
              <a:t> February 2021</a:t>
            </a:r>
            <a:endParaRPr lang="en-GB" sz="1400" dirty="0"/>
          </a:p>
          <a:p>
            <a:pPr marL="0" indent="0" eaLnBrk="1" hangingPunct="1">
              <a:buNone/>
              <a:defRPr/>
            </a:pPr>
            <a:r>
              <a:rPr lang="en-GB" sz="2200" dirty="0"/>
              <a:t>Feb – May 2021</a:t>
            </a:r>
            <a:endParaRPr lang="en-GB" sz="300" dirty="0"/>
          </a:p>
          <a:p>
            <a:pPr marL="0" indent="0" eaLnBrk="1" hangingPunct="1">
              <a:buNone/>
              <a:defRPr/>
            </a:pPr>
            <a:r>
              <a:rPr lang="en-GB" sz="2200" dirty="0"/>
              <a:t>May 2021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582244" y="410076"/>
            <a:ext cx="6696743" cy="5716088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GB" altLang="en-US" dirty="0"/>
              <a:t>Supplementary GL English and Mathematics Assessments held in school centres</a:t>
            </a:r>
          </a:p>
          <a:p>
            <a:pPr marL="0" indent="0" eaLnBrk="1" hangingPunct="1">
              <a:buNone/>
            </a:pPr>
            <a:endParaRPr lang="en-GB" altLang="en-US" sz="1100" dirty="0"/>
          </a:p>
          <a:p>
            <a:pPr marL="0" indent="0" eaLnBrk="1" hangingPunct="1">
              <a:buNone/>
            </a:pPr>
            <a:r>
              <a:rPr lang="en-GB" altLang="en-US" dirty="0"/>
              <a:t>Deadline for Special Circumstances claims for those who sat Supplementary assessment</a:t>
            </a:r>
          </a:p>
          <a:p>
            <a:pPr eaLnBrk="1" hangingPunct="1"/>
            <a:endParaRPr lang="en-GB" altLang="en-US" sz="900" dirty="0"/>
          </a:p>
          <a:p>
            <a:pPr marL="0" indent="0" eaLnBrk="1" hangingPunct="1">
              <a:buNone/>
            </a:pPr>
            <a:r>
              <a:rPr lang="en-GB" altLang="en-US" dirty="0"/>
              <a:t>Results of GL Assessments to be issued to homes</a:t>
            </a:r>
          </a:p>
          <a:p>
            <a:pPr marL="0" indent="0" eaLnBrk="1" hangingPunct="1">
              <a:buNone/>
            </a:pPr>
            <a:endParaRPr lang="en-GB" altLang="en-US" sz="900" dirty="0"/>
          </a:p>
          <a:p>
            <a:pPr marL="0" indent="0" eaLnBrk="1" hangingPunct="1">
              <a:buNone/>
            </a:pPr>
            <a:endParaRPr lang="en-GB" altLang="en-US" sz="900" dirty="0"/>
          </a:p>
          <a:p>
            <a:pPr marL="0" indent="0" eaLnBrk="1" hangingPunct="1">
              <a:buNone/>
            </a:pPr>
            <a:r>
              <a:rPr lang="en-GB" altLang="en-US" dirty="0"/>
              <a:t>Deadline for request for remark</a:t>
            </a:r>
          </a:p>
          <a:p>
            <a:pPr marL="0" indent="0" eaLnBrk="1" hangingPunct="1">
              <a:buNone/>
            </a:pPr>
            <a:r>
              <a:rPr lang="en-GB" altLang="en-US" dirty="0"/>
              <a:t>Remarking takes place</a:t>
            </a:r>
          </a:p>
          <a:p>
            <a:pPr marL="0" indent="0" eaLnBrk="1" hangingPunct="1">
              <a:buNone/>
            </a:pPr>
            <a:r>
              <a:rPr lang="en-GB" altLang="en-US" dirty="0"/>
              <a:t>School allocation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709863" y="6273800"/>
            <a:ext cx="626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See website = www.pptcni.com</a:t>
            </a:r>
          </a:p>
        </p:txBody>
      </p:sp>
    </p:spTree>
    <p:extLst>
      <p:ext uri="{BB962C8B-B14F-4D97-AF65-F5344CB8AC3E}">
        <p14:creationId xmlns:p14="http://schemas.microsoft.com/office/powerpoint/2010/main" val="23095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274639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en-US" b="1"/>
              <a:t>AQE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125539"/>
            <a:ext cx="9011344" cy="54718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/>
              <a:t>Needed to go to controlled schools </a:t>
            </a:r>
            <a:r>
              <a:rPr lang="en-GB" altLang="en-US" dirty="0" err="1"/>
              <a:t>eg</a:t>
            </a:r>
            <a:r>
              <a:rPr lang="en-GB" altLang="en-US" dirty="0"/>
              <a:t>. Foyle College, </a:t>
            </a:r>
            <a:r>
              <a:rPr lang="en-GB" altLang="en-US" dirty="0" err="1"/>
              <a:t>Limavady</a:t>
            </a:r>
            <a:r>
              <a:rPr lang="en-GB" altLang="en-US" dirty="0"/>
              <a:t> Grammar etc…</a:t>
            </a:r>
          </a:p>
          <a:p>
            <a:pPr marL="0" indent="0" algn="ctr" eaLnBrk="1" hangingPunct="1">
              <a:buNone/>
            </a:pPr>
            <a:r>
              <a:rPr lang="en-GB" altLang="en-US" dirty="0"/>
              <a:t>Dates have been issued:</a:t>
            </a:r>
          </a:p>
          <a:p>
            <a:pPr eaLnBrk="1" hangingPunct="1"/>
            <a:r>
              <a:rPr lang="en-GB" altLang="en-US" dirty="0"/>
              <a:t>14th May 2020      	Registration Opened</a:t>
            </a:r>
          </a:p>
          <a:p>
            <a:pPr eaLnBrk="1" hangingPunct="1"/>
            <a:r>
              <a:rPr lang="en-GB" altLang="en-US" dirty="0"/>
              <a:t>25</a:t>
            </a:r>
            <a:r>
              <a:rPr lang="en-GB" altLang="en-US" baseline="30000" dirty="0"/>
              <a:t>th</a:t>
            </a:r>
            <a:r>
              <a:rPr lang="en-GB" altLang="en-US" dirty="0"/>
              <a:t> Sep 2020       	Registration Closes</a:t>
            </a:r>
          </a:p>
          <a:p>
            <a:pPr eaLnBrk="1" hangingPunct="1"/>
            <a:r>
              <a:rPr lang="en-GB" altLang="en-US" dirty="0"/>
              <a:t>Sat 21st  Nov 2020        	1</a:t>
            </a:r>
            <a:r>
              <a:rPr lang="en-GB" altLang="en-US" baseline="30000" dirty="0"/>
              <a:t>st</a:t>
            </a:r>
            <a:r>
              <a:rPr lang="en-GB" altLang="en-US" dirty="0"/>
              <a:t>  Assessment</a:t>
            </a:r>
          </a:p>
          <a:p>
            <a:pPr eaLnBrk="1" hangingPunct="1"/>
            <a:r>
              <a:rPr lang="en-GB" altLang="en-US" dirty="0"/>
              <a:t>Sat 28th   Nov 2020     	2</a:t>
            </a:r>
            <a:r>
              <a:rPr lang="en-GB" altLang="en-US" baseline="30000" dirty="0"/>
              <a:t>nd</a:t>
            </a:r>
            <a:r>
              <a:rPr lang="en-GB" altLang="en-US" dirty="0"/>
              <a:t> Assessment</a:t>
            </a:r>
          </a:p>
          <a:p>
            <a:pPr eaLnBrk="1" hangingPunct="1"/>
            <a:r>
              <a:rPr lang="en-GB" altLang="en-US" dirty="0"/>
              <a:t>Sat 12</a:t>
            </a:r>
            <a:r>
              <a:rPr lang="en-GB" altLang="en-US" baseline="30000" dirty="0"/>
              <a:t>th</a:t>
            </a:r>
            <a:r>
              <a:rPr lang="en-GB" altLang="en-US" dirty="0"/>
              <a:t> Dec 2020       	3</a:t>
            </a:r>
            <a:r>
              <a:rPr lang="en-GB" altLang="en-US" baseline="30000" dirty="0"/>
              <a:t>rd</a:t>
            </a:r>
            <a:r>
              <a:rPr lang="en-GB" altLang="en-US" dirty="0"/>
              <a:t>  Assessment</a:t>
            </a:r>
          </a:p>
          <a:p>
            <a:pPr eaLnBrk="1" hangingPunct="1"/>
            <a:r>
              <a:rPr lang="en-GB" altLang="en-US" dirty="0"/>
              <a:t>Sat 30</a:t>
            </a:r>
            <a:r>
              <a:rPr lang="en-GB" altLang="en-US" baseline="30000" dirty="0"/>
              <a:t>th</a:t>
            </a:r>
            <a:r>
              <a:rPr lang="en-GB" altLang="en-US" dirty="0"/>
              <a:t> Jan </a:t>
            </a:r>
            <a:r>
              <a:rPr lang="en-GB" altLang="en-US"/>
              <a:t>2021  	Results</a:t>
            </a:r>
            <a:endParaRPr lang="en-GB" altLang="en-US" dirty="0"/>
          </a:p>
          <a:p>
            <a:pPr marL="0" indent="0" algn="ctr">
              <a:buNone/>
            </a:pPr>
            <a:r>
              <a:rPr lang="en-GB" altLang="en-US" b="1" dirty="0"/>
              <a:t>See Website: www.aqe.org.uk</a:t>
            </a:r>
          </a:p>
        </p:txBody>
      </p:sp>
    </p:spTree>
    <p:extLst>
      <p:ext uri="{BB962C8B-B14F-4D97-AF65-F5344CB8AC3E}">
        <p14:creationId xmlns:p14="http://schemas.microsoft.com/office/powerpoint/2010/main" val="13698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79612" y="274639"/>
            <a:ext cx="8229600" cy="561975"/>
          </a:xfrm>
        </p:spPr>
        <p:txBody>
          <a:bodyPr/>
          <a:lstStyle/>
          <a:p>
            <a:pPr eaLnBrk="1" hangingPunct="1"/>
            <a:r>
              <a:rPr lang="en-GB" altLang="en-US" sz="2800" b="1"/>
              <a:t>POINTS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908051"/>
            <a:ext cx="9649072" cy="594994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/>
              <a:t>Content of assessments is Numeracy and Literacy – all well placed in current NI Curriculum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/>
              <a:t>All pupils (transfer and non-transfer) are planned for and challenged by classwork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/>
              <a:t>Don’t put too much pressure on your child – appreciate it when they are doing their best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/>
              <a:t>Try to visit schools on Open Evenings to get a feel for the school that may best suit your child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/>
              <a:t>Be positive about the Transfer process – this will give your child more confidence when moving 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/>
              <a:t>Remember that the same school does not suit everyone!!</a:t>
            </a:r>
          </a:p>
          <a:p>
            <a:pPr marL="0" indent="0" algn="ctr">
              <a:buNone/>
              <a:defRPr/>
            </a:pPr>
            <a:r>
              <a:rPr lang="en-GB" b="1" i="1" dirty="0"/>
              <a:t>(Summer packs will be available from mid June)</a:t>
            </a:r>
          </a:p>
        </p:txBody>
      </p:sp>
    </p:spTree>
    <p:extLst>
      <p:ext uri="{BB962C8B-B14F-4D97-AF65-F5344CB8AC3E}">
        <p14:creationId xmlns:p14="http://schemas.microsoft.com/office/powerpoint/2010/main" val="8891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512</TotalTime>
  <Words>437</Words>
  <Application>Microsoft Office PowerPoint</Application>
  <PresentationFormat>Custom</PresentationFormat>
  <Paragraphs>91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Welcome back to school presentation</vt:lpstr>
      <vt:lpstr>Transfer Procedure 2020-21</vt:lpstr>
      <vt:lpstr>Background</vt:lpstr>
      <vt:lpstr>PPTC/ GL Assessment</vt:lpstr>
      <vt:lpstr>Parents</vt:lpstr>
      <vt:lpstr>Content of PPTC/GL Assessment</vt:lpstr>
      <vt:lpstr>Proposed Timetable - GL</vt:lpstr>
      <vt:lpstr>PowerPoint Presentation</vt:lpstr>
      <vt:lpstr>AQE</vt:lpstr>
      <vt:lpstr>POINTS TO REMEMBER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P.S., Altinure</dc:title>
  <dc:creator>Windows User</dc:creator>
  <cp:lastModifiedBy>C McAleer</cp:lastModifiedBy>
  <cp:revision>30</cp:revision>
  <cp:lastPrinted>2018-05-08T16:18:52Z</cp:lastPrinted>
  <dcterms:created xsi:type="dcterms:W3CDTF">2018-05-04T16:22:12Z</dcterms:created>
  <dcterms:modified xsi:type="dcterms:W3CDTF">2020-05-29T11:17:57Z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